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489" r:id="rId2"/>
    <p:sldId id="381" r:id="rId3"/>
    <p:sldId id="490" r:id="rId4"/>
    <p:sldId id="491" r:id="rId5"/>
    <p:sldId id="498" r:id="rId6"/>
    <p:sldId id="492" r:id="rId7"/>
    <p:sldId id="493" r:id="rId8"/>
    <p:sldId id="494" r:id="rId9"/>
    <p:sldId id="495" r:id="rId10"/>
    <p:sldId id="496" r:id="rId11"/>
    <p:sldId id="497" r:id="rId12"/>
    <p:sldId id="499" r:id="rId13"/>
    <p:sldId id="513" r:id="rId14"/>
    <p:sldId id="507" r:id="rId15"/>
    <p:sldId id="508" r:id="rId16"/>
    <p:sldId id="509" r:id="rId17"/>
    <p:sldId id="510" r:id="rId18"/>
    <p:sldId id="512" r:id="rId19"/>
    <p:sldId id="514" r:id="rId20"/>
    <p:sldId id="515" r:id="rId21"/>
    <p:sldId id="516" r:id="rId22"/>
    <p:sldId id="500" r:id="rId23"/>
    <p:sldId id="501" r:id="rId24"/>
    <p:sldId id="502" r:id="rId25"/>
    <p:sldId id="517" r:id="rId26"/>
    <p:sldId id="518" r:id="rId27"/>
    <p:sldId id="503" r:id="rId28"/>
    <p:sldId id="504" r:id="rId29"/>
    <p:sldId id="505" r:id="rId30"/>
    <p:sldId id="506" r:id="rId31"/>
    <p:sldId id="519" r:id="rId32"/>
    <p:sldId id="520" r:id="rId33"/>
    <p:sldId id="521" r:id="rId34"/>
    <p:sldId id="522" r:id="rId35"/>
    <p:sldId id="529" r:id="rId36"/>
    <p:sldId id="523" r:id="rId37"/>
    <p:sldId id="524" r:id="rId38"/>
    <p:sldId id="530" r:id="rId39"/>
    <p:sldId id="531" r:id="rId40"/>
    <p:sldId id="532" r:id="rId41"/>
    <p:sldId id="533" r:id="rId42"/>
    <p:sldId id="525" r:id="rId43"/>
    <p:sldId id="534" r:id="rId44"/>
    <p:sldId id="535" r:id="rId45"/>
    <p:sldId id="536" r:id="rId46"/>
    <p:sldId id="537" r:id="rId47"/>
    <p:sldId id="527" r:id="rId48"/>
    <p:sldId id="528" r:id="rId49"/>
    <p:sldId id="538" r:id="rId50"/>
    <p:sldId id="539" r:id="rId51"/>
    <p:sldId id="540" r:id="rId52"/>
    <p:sldId id="542" r:id="rId53"/>
    <p:sldId id="544" r:id="rId54"/>
    <p:sldId id="543" r:id="rId55"/>
    <p:sldId id="546" r:id="rId56"/>
    <p:sldId id="547" r:id="rId57"/>
    <p:sldId id="549" r:id="rId58"/>
    <p:sldId id="548" r:id="rId59"/>
    <p:sldId id="550" r:id="rId60"/>
    <p:sldId id="551" r:id="rId61"/>
    <p:sldId id="552" r:id="rId62"/>
    <p:sldId id="554" r:id="rId63"/>
    <p:sldId id="553" r:id="rId64"/>
    <p:sldId id="555" r:id="rId65"/>
    <p:sldId id="556" r:id="rId66"/>
    <p:sldId id="557" r:id="rId67"/>
    <p:sldId id="558" r:id="rId68"/>
    <p:sldId id="559" r:id="rId69"/>
    <p:sldId id="377" r:id="rId70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8428" autoAdjust="0"/>
  </p:normalViewPr>
  <p:slideViewPr>
    <p:cSldViewPr>
      <p:cViewPr varScale="1">
        <p:scale>
          <a:sx n="69" d="100"/>
          <a:sy n="69" d="100"/>
        </p:scale>
        <p:origin x="122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81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17F993C-AF59-4E24-A020-5DA8C71A1907}" type="datetimeFigureOut">
              <a:rPr lang="zh-TW" altLang="en-US"/>
              <a:pPr>
                <a:defRPr/>
              </a:pPr>
              <a:t>2018/10/4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5D4C72F-EA7F-40B0-AEAD-711635C599A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kumimoji="0" lang="zh-TW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kumimoji="0" lang="zh-TW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A7CD0E4-2FFE-422C-979F-87D7283B47E9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noProof="0"/>
              <a:t>按一下以編輯母片文字樣式</a:t>
            </a:r>
          </a:p>
          <a:p>
            <a:pPr lvl="1"/>
            <a:r>
              <a:rPr lang="zh-TW" noProof="0"/>
              <a:t>第二層</a:t>
            </a:r>
          </a:p>
          <a:p>
            <a:pPr lvl="2"/>
            <a:r>
              <a:rPr lang="zh-TW" noProof="0"/>
              <a:t>第三層</a:t>
            </a:r>
          </a:p>
          <a:p>
            <a:pPr lvl="3"/>
            <a:r>
              <a:rPr lang="zh-TW" noProof="0"/>
              <a:t>第四層</a:t>
            </a:r>
          </a:p>
          <a:p>
            <a:pPr lvl="4"/>
            <a:r>
              <a:rPr lang="zh-TW" noProof="0"/>
              <a:t>第五層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kumimoji="0" lang="zh-TW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kumimoji="0" lang="zh-TW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6EA2C62-5B94-4910-BF7C-8B87FA365857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zh-TW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E9347F-34AE-4F07-98D1-11E1803B8417}" type="slidenum">
              <a:rPr altLang="zh-TW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altLang="zh-TW" smtClean="0"/>
          </a:p>
        </p:txBody>
      </p:sp>
    </p:spTree>
    <p:extLst>
      <p:ext uri="{BB962C8B-B14F-4D97-AF65-F5344CB8AC3E}">
        <p14:creationId xmlns:p14="http://schemas.microsoft.com/office/powerpoint/2010/main" val="30572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8968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9505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1521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2310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9317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7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29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8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3733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9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8016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10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4587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11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8402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12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0253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13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422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14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919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15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957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16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1781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17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4914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18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3666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19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40375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20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18734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21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4753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22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3615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23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5769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24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45205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25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30309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26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7812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27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5523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28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75100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29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39709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30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72768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31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66658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32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10475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33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30414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34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14721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35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99500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36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32570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37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39902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38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03734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39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95133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40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26800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41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24662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42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931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43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16371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44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46880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45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83909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46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63363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47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3367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48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81727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49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40459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50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2651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51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68807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52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57110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53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68341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54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70707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55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62696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56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25981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57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807356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58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84067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59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44689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60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79608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61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901599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62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81061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63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29146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64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78695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65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83537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66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744658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67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791326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68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886547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n-US" dirty="0" smtClean="0">
              <a:ea typeface="新細明體" charset="-120"/>
            </a:endParaRPr>
          </a:p>
        </p:txBody>
      </p:sp>
      <p:sp>
        <p:nvSpPr>
          <p:cNvPr id="2355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31227A4-8613-49BE-9498-FEDA5693BED7}" type="slidenum">
              <a:rPr kumimoji="0" lang="en-US" altLang="zh-TW" sz="1200">
                <a:latin typeface="+mn-lt"/>
                <a:ea typeface="+mn-ea"/>
              </a:rPr>
              <a:pPr algn="r">
                <a:defRPr/>
              </a:pPr>
              <a:t>69</a:t>
            </a:fld>
            <a:endParaRPr kumimoji="0" lang="zh-TW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3626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8" y="20638"/>
            <a:ext cx="34988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613" y="20638"/>
            <a:ext cx="56245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2817813"/>
            <a:ext cx="7669212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2863" y="2819400"/>
            <a:ext cx="1460500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638" y="5089525"/>
            <a:ext cx="9097962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3"/>
          <p:cNvSpPr/>
          <p:nvPr userDrawn="1"/>
        </p:nvSpPr>
        <p:spPr>
          <a:xfrm>
            <a:off x="8755063" y="2470150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>
              <a:solidFill>
                <a:srgbClr val="F47F28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zh-TW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TW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>
            <a:normAutofit/>
          </a:bodyPr>
          <a:lstStyle>
            <a:lvl1pPr marL="0" indent="0" eaLnBrk="1" latinLnBrk="0" hangingPunct="1">
              <a:defRPr kumimoji="0" lang="zh-TW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2617FA8-A9A5-41FC-8D5C-4CC2B81B0AB5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3D859EB-71AD-4428-90E4-2E3B29E6603D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節標題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/>
          <p:nvPr userDrawn="1"/>
        </p:nvSpPr>
        <p:spPr>
          <a:xfrm>
            <a:off x="8686800" y="5265738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4" name="矩形 9"/>
          <p:cNvSpPr/>
          <p:nvPr userDrawn="1"/>
        </p:nvSpPr>
        <p:spPr>
          <a:xfrm>
            <a:off x="0" y="0"/>
            <a:ext cx="91440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>
            <a:normAutofit/>
          </a:bodyPr>
          <a:lstStyle>
            <a:lvl1pPr algn="l" eaLnBrk="1" latinLnBrk="0" hangingPunct="1">
              <a:defRPr kumimoji="0" lang="zh-TW" sz="3000" b="1" cap="all"/>
            </a:lvl1pPr>
          </a:lstStyle>
          <a:p>
            <a:r>
              <a:rPr lang="zh-TW" altLang="en-US" dirty="0" smtClean="0"/>
              <a:t>按一下以編輯母片標題樣式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0B9B8F5A-2C98-4CBD-A443-3A9050DBC8BA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 cstate="print"/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>
            <a:normAutofit/>
          </a:bodyPr>
          <a:lstStyle>
            <a:lvl1pPr algn="l" eaLnBrk="1" latinLnBrk="0" hangingPunct="1">
              <a:defRPr kumimoji="0" lang="zh-TW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B24046A-DD4B-4CC4-A3C7-240B51741ECC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1D66A52-3BE4-4B7B-B9C7-A506CE7CD783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: 強調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86EE05A-16D8-4AB3-B614-C0B04A6E786F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6AE17C6B-69DA-4A0E-80D7-0ED01585A00C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二個內容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zh-TW" sz="28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zh-TW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zh-TW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zh-TW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zh-TW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zh-TW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zh-TW" sz="1800"/>
            </a:lvl6pPr>
            <a:lvl7pPr eaLnBrk="1" latinLnBrk="0" hangingPunct="1">
              <a:defRPr kumimoji="0" lang="zh-TW" sz="1800"/>
            </a:lvl7pPr>
            <a:lvl8pPr eaLnBrk="1" latinLnBrk="0" hangingPunct="1">
              <a:defRPr kumimoji="0" lang="zh-TW" sz="1800"/>
            </a:lvl8pPr>
            <a:lvl9pPr eaLnBrk="1" latinLnBrk="0" hangingPunct="1">
              <a:defRPr kumimoji="0" lang="zh-TW"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zh-TW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zh-TW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zh-TW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zh-TW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zh-TW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zh-TW" sz="1800"/>
            </a:lvl6pPr>
            <a:lvl7pPr eaLnBrk="1" latinLnBrk="0" hangingPunct="1">
              <a:defRPr kumimoji="0" lang="zh-TW" sz="1800"/>
            </a:lvl7pPr>
            <a:lvl8pPr eaLnBrk="1" latinLnBrk="0" hangingPunct="1">
              <a:defRPr kumimoji="0" lang="zh-TW" sz="1800"/>
            </a:lvl8pPr>
            <a:lvl9pPr eaLnBrk="1" latinLnBrk="0" hangingPunct="1">
              <a:defRPr kumimoji="0" lang="zh-TW"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646B3-077F-4DD1-B891-CBAAB0D8210C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FED4C-539B-47B0-9781-046D39AFAB46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zh-TW"/>
            </a:lvl1pPr>
          </a:lstStyle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0BE02AE-EC4B-4DB9-A1C1-2AADC9E4B618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A50273E-7F9A-4234-9CA7-4CD6FFC18E63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只有標題: 強調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zh-TW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TW"/>
              <a:t>Click to edit Master title style</a:t>
            </a:r>
            <a:endParaRPr lang="zh-TW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zh-TW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zh-TW" sz="2000" b="1"/>
            </a:lvl2pPr>
            <a:lvl3pPr marL="914400" indent="0" eaLnBrk="1" latinLnBrk="0" hangingPunct="1">
              <a:buNone/>
              <a:defRPr kumimoji="0" lang="zh-TW" sz="1800" b="1"/>
            </a:lvl3pPr>
            <a:lvl4pPr marL="1371600" indent="0" eaLnBrk="1" latinLnBrk="0" hangingPunct="1">
              <a:buNone/>
              <a:defRPr kumimoji="0" lang="zh-TW" sz="1600" b="1"/>
            </a:lvl4pPr>
            <a:lvl5pPr marL="1828800" indent="0" eaLnBrk="1" latinLnBrk="0" hangingPunct="1">
              <a:buNone/>
              <a:defRPr kumimoji="0" lang="zh-TW" sz="1600" b="1"/>
            </a:lvl5pPr>
            <a:lvl6pPr marL="2286000" indent="0" eaLnBrk="1" latinLnBrk="0" hangingPunct="1">
              <a:buNone/>
              <a:defRPr kumimoji="0" lang="zh-TW" sz="1600" b="1"/>
            </a:lvl6pPr>
            <a:lvl7pPr marL="2743200" indent="0" eaLnBrk="1" latinLnBrk="0" hangingPunct="1">
              <a:buNone/>
              <a:defRPr kumimoji="0" lang="zh-TW" sz="1600" b="1"/>
            </a:lvl7pPr>
            <a:lvl8pPr marL="3200400" indent="0" eaLnBrk="1" latinLnBrk="0" hangingPunct="1">
              <a:buNone/>
              <a:defRPr kumimoji="0" lang="zh-TW" sz="1600" b="1"/>
            </a:lvl8pPr>
            <a:lvl9pPr marL="3657600" indent="0" eaLnBrk="1" latinLnBrk="0" hangingPunct="1">
              <a:buNone/>
              <a:defRPr kumimoji="0"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796DE-21B7-48B2-8538-25DD0093CCFB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5764C-A11E-4E82-AD84-277E0370FD2E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文字的標題 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zh-TW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zh-TW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85CDC87-B350-44C2-AFB1-33A3FC23FBA7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E15E69E-DB21-4832-8D58-AE652A9B1767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zh-TW" sz="2000" b="1"/>
            </a:lvl1pPr>
          </a:lstStyle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zh-TW" sz="2800">
                <a:solidFill>
                  <a:schemeClr val="bg1"/>
                </a:solidFill>
              </a:defRPr>
            </a:lvl1pPr>
            <a:lvl2pPr eaLnBrk="1" latinLnBrk="0" hangingPunct="1">
              <a:defRPr kumimoji="0" lang="zh-TW" sz="2800">
                <a:solidFill>
                  <a:schemeClr val="bg1"/>
                </a:solidFill>
              </a:defRPr>
            </a:lvl2pPr>
            <a:lvl3pPr eaLnBrk="1" latinLnBrk="0" hangingPunct="1">
              <a:defRPr kumimoji="0" lang="zh-TW" sz="2400">
                <a:solidFill>
                  <a:schemeClr val="bg1"/>
                </a:solidFill>
              </a:defRPr>
            </a:lvl3pPr>
            <a:lvl4pPr eaLnBrk="1" latinLnBrk="0" hangingPunct="1">
              <a:defRPr kumimoji="0" lang="zh-TW" sz="2000">
                <a:solidFill>
                  <a:schemeClr val="bg1"/>
                </a:solidFill>
              </a:defRPr>
            </a:lvl4pPr>
            <a:lvl5pPr eaLnBrk="1" latinLnBrk="0" hangingPunct="1">
              <a:defRPr kumimoji="0" lang="zh-TW" sz="2000">
                <a:solidFill>
                  <a:schemeClr val="bg1"/>
                </a:solidFill>
              </a:defRPr>
            </a:lvl5pPr>
            <a:lvl6pPr eaLnBrk="1" latinLnBrk="0" hangingPunct="1">
              <a:defRPr kumimoji="0" lang="zh-TW" sz="2000"/>
            </a:lvl6pPr>
            <a:lvl7pPr eaLnBrk="1" latinLnBrk="0" hangingPunct="1">
              <a:defRPr kumimoji="0" lang="zh-TW" sz="2000"/>
            </a:lvl7pPr>
            <a:lvl8pPr eaLnBrk="1" latinLnBrk="0" hangingPunct="1">
              <a:defRPr kumimoji="0" lang="zh-TW" sz="2000"/>
            </a:lvl8pPr>
            <a:lvl9pPr eaLnBrk="1" latinLnBrk="0" hangingPunct="1">
              <a:defRPr kumimoji="0" lang="zh-TW"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zh-TW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zh-TW" sz="1200"/>
            </a:lvl2pPr>
            <a:lvl3pPr marL="914400" indent="0" eaLnBrk="1" latinLnBrk="0" hangingPunct="1">
              <a:buNone/>
              <a:defRPr kumimoji="0" lang="zh-TW" sz="1000"/>
            </a:lvl3pPr>
            <a:lvl4pPr marL="1371600" indent="0" eaLnBrk="1" latinLnBrk="0" hangingPunct="1">
              <a:buNone/>
              <a:defRPr kumimoji="0" lang="zh-TW" sz="900"/>
            </a:lvl4pPr>
            <a:lvl5pPr marL="1828800" indent="0" eaLnBrk="1" latinLnBrk="0" hangingPunct="1">
              <a:buNone/>
              <a:defRPr kumimoji="0" lang="zh-TW" sz="900"/>
            </a:lvl5pPr>
            <a:lvl6pPr marL="2286000" indent="0" eaLnBrk="1" latinLnBrk="0" hangingPunct="1">
              <a:buNone/>
              <a:defRPr kumimoji="0" lang="zh-TW" sz="900"/>
            </a:lvl6pPr>
            <a:lvl7pPr marL="2743200" indent="0" eaLnBrk="1" latinLnBrk="0" hangingPunct="1">
              <a:buNone/>
              <a:defRPr kumimoji="0" lang="zh-TW" sz="900"/>
            </a:lvl7pPr>
            <a:lvl8pPr marL="3200400" indent="0" eaLnBrk="1" latinLnBrk="0" hangingPunct="1">
              <a:buNone/>
              <a:defRPr kumimoji="0" lang="zh-TW" sz="900"/>
            </a:lvl8pPr>
            <a:lvl9pPr marL="3657600" indent="0" eaLnBrk="1" latinLnBrk="0" hangingPunct="1">
              <a:buNone/>
              <a:defRPr kumimoji="0" lang="zh-TW"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66AF51-D31F-4EFB-BEE6-1341932FAF0E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F3F0CE-1C67-476A-9F0F-3C158DE2C00E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媒體 (含標題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 userDrawn="1"/>
        </p:nvSpPr>
        <p:spPr>
          <a:xfrm>
            <a:off x="595313" y="4800600"/>
            <a:ext cx="4873625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zh-TW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 rtlCol="0">
            <a:normAutofit/>
          </a:bodyPr>
          <a:lstStyle>
            <a:lvl1pPr eaLnBrk="1" latinLnBrk="0" hangingPunct="1">
              <a:buNone/>
              <a:defRPr kumimoji="0" lang="zh-TW"/>
            </a:lvl1pPr>
          </a:lstStyle>
          <a:p>
            <a:pPr lvl="0"/>
            <a:r>
              <a:rPr lang="zh-TW" altLang="en-US" noProof="0" smtClean="0"/>
              <a:t>按一下圖示以新增多媒體</a:t>
            </a:r>
            <a:endParaRPr lang="zh-TW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TW"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77A623-EEE9-4E68-9334-56964AE9F6F9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2CC88F0-8B71-4010-B5B7-C941D2355718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1792288" y="4800600"/>
            <a:ext cx="5500687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zh-TW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eaLnBrk="1" latinLnBrk="0" hangingPunct="1">
              <a:buNone/>
              <a:defRPr kumimoji="0" lang="zh-TW" sz="3200"/>
            </a:lvl1pPr>
            <a:lvl2pPr marL="457200" indent="0" eaLnBrk="1" latinLnBrk="0" hangingPunct="1">
              <a:buNone/>
              <a:defRPr kumimoji="0" lang="zh-TW" sz="2800"/>
            </a:lvl2pPr>
            <a:lvl3pPr marL="914400" indent="0" eaLnBrk="1" latinLnBrk="0" hangingPunct="1">
              <a:buNone/>
              <a:defRPr kumimoji="0" lang="zh-TW" sz="2400"/>
            </a:lvl3pPr>
            <a:lvl4pPr marL="1371600" indent="0" eaLnBrk="1" latinLnBrk="0" hangingPunct="1">
              <a:buNone/>
              <a:defRPr kumimoji="0" lang="zh-TW" sz="2000"/>
            </a:lvl4pPr>
            <a:lvl5pPr marL="1828800" indent="0" eaLnBrk="1" latinLnBrk="0" hangingPunct="1">
              <a:buNone/>
              <a:defRPr kumimoji="0" lang="zh-TW" sz="2000"/>
            </a:lvl5pPr>
            <a:lvl6pPr marL="2286000" indent="0" eaLnBrk="1" latinLnBrk="0" hangingPunct="1">
              <a:buNone/>
              <a:defRPr kumimoji="0" lang="zh-TW" sz="2000"/>
            </a:lvl6pPr>
            <a:lvl7pPr marL="2743200" indent="0" eaLnBrk="1" latinLnBrk="0" hangingPunct="1">
              <a:buNone/>
              <a:defRPr kumimoji="0" lang="zh-TW" sz="2000"/>
            </a:lvl7pPr>
            <a:lvl8pPr marL="3200400" indent="0" eaLnBrk="1" latinLnBrk="0" hangingPunct="1">
              <a:buNone/>
              <a:defRPr kumimoji="0" lang="zh-TW" sz="2000"/>
            </a:lvl8pPr>
            <a:lvl9pPr marL="3657600" indent="0" eaLnBrk="1" latinLnBrk="0" hangingPunct="1">
              <a:buNone/>
              <a:defRPr kumimoji="0" lang="zh-TW"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zh-TW" sz="1400"/>
            </a:lvl1pPr>
            <a:lvl2pPr marL="457200" indent="0" eaLnBrk="1" latinLnBrk="0" hangingPunct="1">
              <a:buNone/>
              <a:defRPr kumimoji="0" lang="zh-TW" sz="1200"/>
            </a:lvl2pPr>
            <a:lvl3pPr marL="914400" indent="0" eaLnBrk="1" latinLnBrk="0" hangingPunct="1">
              <a:buNone/>
              <a:defRPr kumimoji="0" lang="zh-TW" sz="1000"/>
            </a:lvl3pPr>
            <a:lvl4pPr marL="1371600" indent="0" eaLnBrk="1" latinLnBrk="0" hangingPunct="1">
              <a:buNone/>
              <a:defRPr kumimoji="0" lang="zh-TW" sz="900"/>
            </a:lvl4pPr>
            <a:lvl5pPr marL="1828800" indent="0" eaLnBrk="1" latinLnBrk="0" hangingPunct="1">
              <a:buNone/>
              <a:defRPr kumimoji="0" lang="zh-TW" sz="900"/>
            </a:lvl5pPr>
            <a:lvl6pPr marL="2286000" indent="0" eaLnBrk="1" latinLnBrk="0" hangingPunct="1">
              <a:buNone/>
              <a:defRPr kumimoji="0" lang="zh-TW" sz="900"/>
            </a:lvl6pPr>
            <a:lvl7pPr marL="2743200" indent="0" eaLnBrk="1" latinLnBrk="0" hangingPunct="1">
              <a:buNone/>
              <a:defRPr kumimoji="0" lang="zh-TW" sz="900"/>
            </a:lvl7pPr>
            <a:lvl8pPr marL="3200400" indent="0" eaLnBrk="1" latinLnBrk="0" hangingPunct="1">
              <a:buNone/>
              <a:defRPr kumimoji="0" lang="zh-TW" sz="900"/>
            </a:lvl8pPr>
            <a:lvl9pPr marL="3657600" indent="0" eaLnBrk="1" latinLnBrk="0" hangingPunct="1">
              <a:buNone/>
              <a:defRPr kumimoji="0" lang="zh-TW"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471DFA7-8ECE-4BC7-8EAC-FCCEB18AE6C1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ACC9029-88FF-4EAA-BE8F-4B76BAF809BF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及直排文字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zh-TW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TW"/>
              <a:t>Click to edit Master title style</a:t>
            </a:r>
            <a:endParaRPr lang="zh-T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F7008-0D05-4457-94DE-71E3558678AA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11411-D16C-4723-A65F-D7F093B38760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A586344-A541-4E50-BC94-2778C61B3D0E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zh-TW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23C9E62D-5202-45E3-A029-C43DA1608BB2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5" cstate="print"/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TW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099D876-33E5-41EB-A980-6541D9D61FBC}" type="datetimeFigureOut">
              <a:rPr lang="zh-TW" altLang="en-US"/>
              <a:pPr>
                <a:defRPr/>
              </a:pPr>
              <a:t>2018/10/4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TW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TW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F4180D4-F8FF-4075-9A4F-D3B80515FABF}" type="slidenum">
              <a:rPr lang="en-US" altLang="zh-TW"/>
              <a:pPr>
                <a:defRPr/>
              </a:pPr>
              <a:t>‹#›</a:t>
            </a:fld>
            <a:endParaRPr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zh-TW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zh-TW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zh-TW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zh-TW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zh-TW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zh-TW"/>
      </a:defPPr>
      <a:lvl1pPr marL="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067944" y="980728"/>
            <a:ext cx="4953000" cy="1416050"/>
          </a:xfrm>
        </p:spPr>
        <p:txBody>
          <a:bodyPr/>
          <a:lstStyle/>
          <a:p>
            <a:pPr>
              <a:defRPr/>
            </a:pPr>
            <a:r>
              <a:rPr lang="zh-TW" altLang="en-US" sz="3200" dirty="0" smtClean="0"/>
              <a:t>川金會談</a:t>
            </a:r>
            <a:endParaRPr lang="en-US" altLang="zh-TW" sz="3200" dirty="0"/>
          </a:p>
        </p:txBody>
      </p:sp>
      <p:sp>
        <p:nvSpPr>
          <p:cNvPr id="18434" name="Title 4"/>
          <p:cNvSpPr>
            <a:spLocks noGrp="1"/>
          </p:cNvSpPr>
          <p:nvPr>
            <p:ph type="title"/>
          </p:nvPr>
        </p:nvSpPr>
        <p:spPr>
          <a:xfrm>
            <a:off x="107504" y="2924943"/>
            <a:ext cx="7416824" cy="2375719"/>
          </a:xfrm>
        </p:spPr>
        <p:txBody>
          <a:bodyPr>
            <a:normAutofit fontScale="90000"/>
          </a:bodyPr>
          <a:lstStyle/>
          <a:p>
            <a:pPr marL="26988" algn="r">
              <a:lnSpc>
                <a:spcPct val="90000"/>
              </a:lnSpc>
            </a:pPr>
            <a:r>
              <a:rPr lang="en-US" altLang="zh-TW" sz="2400" dirty="0" smtClean="0">
                <a:solidFill>
                  <a:srgbClr val="E9E9E9"/>
                </a:solidFill>
                <a:latin typeface="微軟正黑體"/>
                <a:ea typeface="微軟正黑體"/>
                <a:cs typeface="Arial" charset="0"/>
              </a:rPr>
              <a:t/>
            </a:r>
            <a:br>
              <a:rPr lang="en-US" altLang="zh-TW" sz="2400" dirty="0" smtClean="0">
                <a:solidFill>
                  <a:srgbClr val="E9E9E9"/>
                </a:solidFill>
                <a:latin typeface="微軟正黑體"/>
                <a:ea typeface="微軟正黑體"/>
                <a:cs typeface="Arial" charset="0"/>
              </a:rPr>
            </a:br>
            <a:r>
              <a:rPr lang="zh-TW" altLang="en-US" sz="4000" dirty="0" smtClean="0">
                <a:solidFill>
                  <a:srgbClr val="E9E9E9"/>
                </a:solidFill>
                <a:latin typeface="微軟正黑體"/>
                <a:ea typeface="微軟正黑體"/>
                <a:cs typeface="Arial" charset="0"/>
              </a:rPr>
              <a:t>全球化與兩岸經貿關係</a:t>
            </a:r>
            <a:r>
              <a:rPr lang="en-US" altLang="zh-TW" sz="4000" dirty="0">
                <a:solidFill>
                  <a:srgbClr val="E9E9E9"/>
                </a:solidFill>
                <a:latin typeface="微軟正黑體"/>
                <a:ea typeface="微軟正黑體"/>
                <a:cs typeface="Arial" charset="0"/>
              </a:rPr>
              <a:t/>
            </a:r>
            <a:br>
              <a:rPr lang="en-US" altLang="zh-TW" sz="4000" dirty="0">
                <a:solidFill>
                  <a:srgbClr val="E9E9E9"/>
                </a:solidFill>
                <a:latin typeface="微軟正黑體"/>
                <a:ea typeface="微軟正黑體"/>
                <a:cs typeface="Arial" charset="0"/>
              </a:rPr>
            </a:br>
            <a:r>
              <a:rPr lang="en-US" altLang="zh-TW" dirty="0" smtClean="0"/>
              <a:t>Globalization </a:t>
            </a:r>
            <a:r>
              <a:rPr lang="en-US" altLang="zh-TW" dirty="0"/>
              <a:t>and  Current Cross-Strait Economic and Trade Relations</a:t>
            </a:r>
            <a:r>
              <a:rPr lang="en-US" altLang="zh-TW" dirty="0" smtClean="0">
                <a:solidFill>
                  <a:srgbClr val="E9E9E9"/>
                </a:solidFill>
                <a:latin typeface="微軟正黑體"/>
                <a:ea typeface="微軟正黑體"/>
                <a:cs typeface="Arial" charset="0"/>
              </a:rPr>
              <a:t/>
            </a:r>
            <a:br>
              <a:rPr lang="en-US" altLang="zh-TW" dirty="0" smtClean="0">
                <a:solidFill>
                  <a:srgbClr val="E9E9E9"/>
                </a:solidFill>
                <a:latin typeface="微軟正黑體"/>
                <a:ea typeface="微軟正黑體"/>
                <a:cs typeface="Arial" charset="0"/>
              </a:rPr>
            </a:br>
            <a:r>
              <a:rPr lang="en-US" altLang="zh-TW" sz="900" dirty="0" smtClean="0">
                <a:solidFill>
                  <a:srgbClr val="320E04"/>
                </a:solidFill>
                <a:latin typeface="微軟正黑體"/>
                <a:ea typeface="微軟正黑體"/>
                <a:cs typeface="Arial" charset="0"/>
              </a:rPr>
              <a:t>         </a:t>
            </a:r>
            <a:r>
              <a:rPr lang="en-US" altLang="zh-TW" sz="2000" dirty="0" smtClean="0">
                <a:solidFill>
                  <a:srgbClr val="320E04"/>
                </a:solidFill>
                <a:latin typeface="微軟正黑體"/>
                <a:ea typeface="微軟正黑體"/>
                <a:cs typeface="Arial" charset="0"/>
              </a:rPr>
              <a:t/>
            </a:r>
            <a:br>
              <a:rPr lang="en-US" altLang="zh-TW" sz="2000" dirty="0" smtClean="0">
                <a:solidFill>
                  <a:srgbClr val="320E04"/>
                </a:solidFill>
                <a:latin typeface="微軟正黑體"/>
                <a:ea typeface="微軟正黑體"/>
                <a:cs typeface="Arial" charset="0"/>
              </a:rPr>
            </a:br>
            <a:r>
              <a:rPr lang="en-US" altLang="zh-TW" sz="2000" dirty="0" smtClean="0">
                <a:solidFill>
                  <a:srgbClr val="320E04"/>
                </a:solidFill>
                <a:latin typeface="微軟正黑體"/>
                <a:ea typeface="微軟正黑體"/>
                <a:cs typeface="Arial" charset="0"/>
              </a:rPr>
              <a:t>        </a:t>
            </a:r>
            <a:r>
              <a:rPr lang="en-US" altLang="zh-TW" sz="2000" dirty="0" smtClean="0">
                <a:solidFill>
                  <a:srgbClr val="D9D9D9"/>
                </a:solidFill>
                <a:latin typeface="微軟正黑體"/>
                <a:ea typeface="微軟正黑體"/>
                <a:cs typeface="Arial" charset="0"/>
              </a:rPr>
              <a:t/>
            </a:r>
            <a:br>
              <a:rPr lang="en-US" altLang="zh-TW" sz="2000" dirty="0" smtClean="0">
                <a:solidFill>
                  <a:srgbClr val="D9D9D9"/>
                </a:solidFill>
                <a:latin typeface="微軟正黑體"/>
                <a:ea typeface="微軟正黑體"/>
                <a:cs typeface="Arial" charset="0"/>
              </a:rPr>
            </a:br>
            <a:r>
              <a:rPr altLang="en-US" sz="2000" dirty="0" smtClean="0">
                <a:solidFill>
                  <a:srgbClr val="D9D9D9"/>
                </a:solidFill>
                <a:latin typeface="微軟正黑體"/>
                <a:ea typeface="微軟正黑體"/>
                <a:cs typeface="Arial" charset="0"/>
              </a:rPr>
              <a:t>       何宇龍</a:t>
            </a:r>
            <a:br>
              <a:rPr altLang="en-US" sz="2000" dirty="0" smtClean="0">
                <a:solidFill>
                  <a:srgbClr val="D9D9D9"/>
                </a:solidFill>
                <a:latin typeface="微軟正黑體"/>
                <a:ea typeface="微軟正黑體"/>
                <a:cs typeface="Arial" charset="0"/>
              </a:rPr>
            </a:br>
            <a:endParaRPr altLang="en-US" sz="2000" dirty="0" smtClean="0">
              <a:solidFill>
                <a:srgbClr val="D9D9D9"/>
              </a:solidFill>
              <a:latin typeface="微軟正黑體"/>
              <a:ea typeface="微軟正黑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6402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4951"/>
            <a:ext cx="8136904" cy="527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3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28092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8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763"/>
            <a:ext cx="9144000" cy="620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1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" y="653762"/>
            <a:ext cx="9144000" cy="620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2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764"/>
            <a:ext cx="9143999" cy="4575436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5039543" y="5445224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資料來源：國立政治大學國際關係中心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蔡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增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家   教授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515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763"/>
            <a:ext cx="4554087" cy="479146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209" y="5373216"/>
            <a:ext cx="3149762" cy="56517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23066"/>
            <a:ext cx="1386209" cy="51532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554087" y="659202"/>
            <a:ext cx="448240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2018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以來，看似瀕臨戰爭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邊緣的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朝鮮半島局勢，忽然出現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戲劇化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轉變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。先是北韓元旦致詞時，領導人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金正恩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意外的表示，北韓願意派代表團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參加平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昌冬奧，為南北韓的和解揭開序幕。</a:t>
            </a:r>
          </a:p>
          <a:p>
            <a:pPr algn="just"/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之後以平昌冬奧為橋梁，雙方重啟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中斷多年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的兩韓高層對話，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日舉行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第三次南北韓領袖高峰會。會後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發表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板門店宣言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，雙方確立朝鮮半島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無核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化目標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，也同意在年底前簽署和平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協議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，終止長達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68 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年的戰爭狀態。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這次高峰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會不但是兩韓和解的首部曲，也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為之後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的美朝對話奠定基礎。</a:t>
            </a:r>
          </a:p>
        </p:txBody>
      </p:sp>
    </p:spTree>
    <p:extLst>
      <p:ext uri="{BB962C8B-B14F-4D97-AF65-F5344CB8AC3E}">
        <p14:creationId xmlns:p14="http://schemas.microsoft.com/office/powerpoint/2010/main" val="193662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99119"/>
            <a:ext cx="9143999" cy="3458881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0" y="692696"/>
            <a:ext cx="91439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由於金正恩在兩韓高峰會中表達願意放棄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核武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的發展，並希望與美國總統川普對話，南韓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因此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由國家安保室長鄭義溶出面訪問美國，轉達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金正恩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的意願。川普同意在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北韓棄核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的前提下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，於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日在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新加坡舉行的「川金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。這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是從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1950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韓戰爆發以來，美朝兩國現任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領導人首次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會面，歷史意義重大。會談結束後，川普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與金正恩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發表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美朝共同聯合聲明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。北韓承諾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將努力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實現朝鮮半島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無核化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，美國則同意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停止美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韓聯合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軍演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，這次對話暫時緩和朝鮮半島的緊張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局勢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，也有望讓兩國的溝通更順暢，進而降低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衝突發生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的機會。</a:t>
            </a:r>
          </a:p>
        </p:txBody>
      </p:sp>
    </p:spTree>
    <p:extLst>
      <p:ext uri="{BB962C8B-B14F-4D97-AF65-F5344CB8AC3E}">
        <p14:creationId xmlns:p14="http://schemas.microsoft.com/office/powerpoint/2010/main" val="251849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0" y="653763"/>
            <a:ext cx="47880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客觀的說，要實現朝鮮半島無核化目標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絕非一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蹴可幾。向來把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核武當政權保護傘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的北韓，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之所以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願意以棄核為前提與美國進行談判，主要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是希望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國際間能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解除對北韓的經濟制裁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，同時也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去向中國大陸靠攏的政策，逐步調整為美中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平衡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外交的政策，這些措施都屬於北韓政權保衛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環。而過去一直不願與北韓進行對話的美國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，現在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願意與金正恩舉行「川金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，主要考量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應是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進行美朝對話可提升政績表現，拉抬年底的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期中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選舉聲勢，同時穩定朝鮮半島的局面，好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專心應對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正在進行的美中貿易戰。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4905" y="653763"/>
            <a:ext cx="4369095" cy="53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6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07" y="653762"/>
            <a:ext cx="4298675" cy="558354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687910"/>
            <a:ext cx="4860032" cy="291925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3968" y="3577464"/>
            <a:ext cx="4392488" cy="269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0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3888432" cy="500727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255900"/>
            <a:ext cx="4104456" cy="483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3763"/>
            <a:ext cx="9144000" cy="491291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5661248"/>
            <a:ext cx="77768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南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北韓高峰會：「川金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的會前會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 smtClean="0">
                <a:latin typeface="微軟正黑體"/>
                <a:ea typeface="微軟正黑體"/>
                <a:cs typeface="LiSu"/>
              </a:rPr>
            </a:br>
            <a:endParaRPr lang="zh-TW" altLang="en-US" sz="3100" dirty="0" smtClean="0"/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467544" y="1484784"/>
            <a:ext cx="82809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金正恩釋出善意，加上南韓總統文在寅「民族大義」的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推波助瀾下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，第三次南北韓高峰會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，在板門店的「和平之家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」舉行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。這是韓戰以來，北韓領導人首次通過板門店到南韓境內，是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兩韓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關係的一大突破。而金正恩也邀請文在寅訪問平壤，並表示如果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南韓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邀請，他隨時願意訪問首爾，將南北韓和解的氛圍推向最高點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32" y="3977774"/>
            <a:ext cx="5270523" cy="245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1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朝鮮半島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會談表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8064897" cy="469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9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53762"/>
            <a:ext cx="7920880" cy="536752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653761"/>
            <a:ext cx="2952328" cy="52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3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南北韓高峰會：「川金會談」的會前會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 smtClean="0">
                <a:latin typeface="微軟正黑體"/>
                <a:ea typeface="微軟正黑體"/>
                <a:cs typeface="LiSu"/>
              </a:rPr>
            </a:br>
            <a:endParaRPr lang="zh-TW" altLang="en-US" sz="3100" dirty="0" smtClean="0"/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467544" y="1484784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歷次兩韓會談都會簽署一份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宣言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，以表現會談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的成果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。例如：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2000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年第一次會談雙方簽署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南北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共同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宣言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，表達共同努力解決國家統一問題的意願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2007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年第二次會談則簽署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南北關係發展與和平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繁榮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宣言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，希望以多邊對話形式讓韓戰早日結束；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會談更進一步發表具有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兩韓終戰意涵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板門店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宣言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，宣稱將在今年底把「休戰協定」轉化為「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和平協定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」，結束南北韓長期戰爭的狀態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" y="4162440"/>
            <a:ext cx="7858125" cy="212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6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512" y="653763"/>
            <a:ext cx="9180512" cy="620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8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南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北韓高峰會：「川金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的會前會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 smtClean="0">
                <a:latin typeface="微軟正黑體"/>
                <a:ea typeface="微軟正黑體"/>
                <a:cs typeface="LiSu"/>
              </a:rPr>
            </a:br>
            <a:endParaRPr lang="zh-TW" altLang="en-US" sz="3100" dirty="0" smtClean="0"/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82089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之前的兩韓會談，都是由南韓領導人主動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發起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，北韓再加以呼應，通常被外界視為兩韓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之間的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家務事，議題也大多局限在半島的統一問題。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這次的會談，卻被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視為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的會前會。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美朝兩國都想利用這次會談來試探對方的談判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底線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，確認北韓棄核的立場，以及朝鮮半島和平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的可能性。因此本次會談提及朝鮮半島無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、美軍核戰略設備等軍事議題。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4150856"/>
            <a:ext cx="3779700" cy="214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南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北韓高峰會：「川金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的會前會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 smtClean="0">
                <a:latin typeface="微軟正黑體"/>
                <a:ea typeface="微軟正黑體"/>
                <a:cs typeface="LiSu"/>
              </a:rPr>
            </a:br>
            <a:endParaRPr lang="zh-TW" altLang="en-US" sz="3100" dirty="0" smtClean="0"/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75358" y="1372256"/>
            <a:ext cx="78488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當然，這次也是歷次會談中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自主性最低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，由於這次會談恰巧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朝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對話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之前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因此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被定位為「川金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的會前會，這讓文在寅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與金正恩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猶如被川普與習近平手中掌握的大玩偶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互相試探彼此的底線。同時這次會談的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主軸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是簽署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兩韓「和平協定」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，這也並非南北韓自身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決定的，還需要美、中兩國的保證，由此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可知這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次兩韓會談的局限性。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4049912"/>
            <a:ext cx="7920880" cy="22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1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南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北韓高峰會：「川金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的會前會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 smtClean="0">
                <a:latin typeface="微軟正黑體"/>
                <a:ea typeface="微軟正黑體"/>
                <a:cs typeface="LiSu"/>
              </a:rPr>
            </a:br>
            <a:endParaRPr lang="zh-TW" altLang="en-US" sz="3100" dirty="0" smtClean="0"/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539552" y="1484784"/>
            <a:ext cx="79924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在國際壓力的有限空間下，兩韓仍然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簽署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板門店宣言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，宣布朝鮮半島不再有戰爭，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以停止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敵對的行為，表達雙方追求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半島和平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，同時文在寅也同意今年秋天訪問平壤，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顯示南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北韓對於高層對話機制化的決心，最後雙方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也同意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致力於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朝鮮半島的無核化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，並積極推動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朝四方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會談架構。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這次的南北韓會談，並沒有觸及到兩項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重大議題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。第一是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美軍撤離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問題。南北韓分裂後，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堅持半島和平化的重要前提，便是美軍撤離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朝鮮半島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。但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板門店宣言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中並未提到美軍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撤離的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議題，這是否表示北韓願意在駐韓美軍仍然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存留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的情況下，與南韓進行交流以及與美國進行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對話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，這將是北韓半島政策的重大轉變。</a:t>
            </a:r>
          </a:p>
        </p:txBody>
      </p:sp>
    </p:spTree>
    <p:extLst>
      <p:ext uri="{BB962C8B-B14F-4D97-AF65-F5344CB8AC3E}">
        <p14:creationId xmlns:p14="http://schemas.microsoft.com/office/powerpoint/2010/main" val="3417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在美朝隔空叫陣的波折下，眾所矚目的「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川金會談」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終於敲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定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於新加坡嘉佩樂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酒店舉行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。之所以選擇新加坡，多半是美朝兩國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相互拉鋸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下的結果。蒙古與俄羅斯、中國大陸關係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友好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，若在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蒙古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首都烏蘭巴托舉行，將讓中、俄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兩國有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介入的空間；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板門店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雖有美軍保護，卻離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遠、北韓近。金正恩像是主人等待川普來訪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外界有川普向金正恩朝貢的聯想，有失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顏面。相信這是與美朝兩國關係皆不錯的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新加坡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，雀屏中選的主要原因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497195"/>
            <a:ext cx="3275276" cy="201297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4437112"/>
            <a:ext cx="3312368" cy="209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2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53762"/>
            <a:ext cx="7992888" cy="54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4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9" y="1268760"/>
            <a:ext cx="827503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7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652485"/>
            <a:ext cx="7992888" cy="472073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5589240"/>
            <a:ext cx="76541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6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會面地點選定後，美國與北韓的兩位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領導人卻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一刻也不得閒，美朝雙方都在「挾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增加在「川金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上的談判籌碼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首先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金正恩訪問中國大陸，與習近平在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大連二度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會晤。有人解讀是北韓想學習中國大陸的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改革模式，而二度就教於習近平。但北韓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過往對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中國大陸的改革模式沒有太大興趣，也認為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並不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適用推行「先軍政治」的北韓。外界推論美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朝兩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國密使幾次穿梭之下，兩國在無核化的議題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仍然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有重大的分歧，這使得北韓必須要拉攏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，以「中國大陸牌」增加談判的空間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422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而川普也在川金會前夕，宣布退出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2016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年由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歐巴馬總統所簽署的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伊朗核子協議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伊朗的經濟制裁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。表面理由是該協議對伊朗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洲際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導彈的規範不夠明確，同時也無法具體約束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伊朗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在敘利亞及葉門的軍事活動。但伊朗核武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規範是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由美國及歐洲盟國認可，也經過聯合國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安理會同意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。川普在這個時候退出該協議，可能用意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是暗示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北韓，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美國在北韓無條件棄核之前，不會放鬆對北韓的經濟制裁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由此可見，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無核化議題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似乎是這次「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川金會談」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的主軸，但是美朝之間在無核化的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認知上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，卻存在相當大的分歧。美國要北韓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單方面棄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核，即遵循完全的、可驗證的及不可逆等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；北韓則強調朝鮮半島的全面無核化，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也就是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在北韓放棄核武的同時，美國也必須要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移除在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南韓境內的核子武器。</a:t>
            </a:r>
          </a:p>
        </p:txBody>
      </p:sp>
    </p:spTree>
    <p:extLst>
      <p:ext uri="{BB962C8B-B14F-4D97-AF65-F5344CB8AC3E}">
        <p14:creationId xmlns:p14="http://schemas.microsoft.com/office/powerpoint/2010/main" val="72234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53763"/>
            <a:ext cx="7704855" cy="579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3763"/>
            <a:ext cx="4716016" cy="396026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653762"/>
            <a:ext cx="4283968" cy="396026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4797152"/>
            <a:ext cx="2952328" cy="28604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032" y="4797152"/>
            <a:ext cx="396044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1" y="666020"/>
            <a:ext cx="8010908" cy="434715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5157192"/>
            <a:ext cx="2880320" cy="33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0" y="653763"/>
            <a:ext cx="9124930" cy="536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8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基於雙方的歧見，這次「川金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會談」出現以下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的認知差距：首先是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先解除經濟制裁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還是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先實行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朝鮮半島無核化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。有鑒於北韓多次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以承諾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放棄核武，來獲得國際解禁經濟制裁，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卻食言的不良素行，這次美國不但要取得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的具體承諾，更要北韓實行可驗證的棄核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行為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，這是美國一再強調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經濟制裁及外交談判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並進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的雙管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策略。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當北韓陸續與中國大陸及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改善關係，要求鬆綁北韓經濟的呼聲也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愈來愈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高，美國如何在中韓要求鬆綁的壓力下，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貫徹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完全的、可驗證的及不可逆的棄核三原則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是美朝兩國相互拉鋸的焦點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659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其次是先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保證北韓政權存在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，亦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或是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先拆除核武設施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提出的棄核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五原則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當中，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保證北韓政權存在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以及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進行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經濟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，是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核的兩項前提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但美國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卻要求北韓在棄核上提出具體的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，並在北韓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完全廢核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的情況下，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才能再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談保障北韓政權存在及南韓境內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駐軍的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議題。換句話說，在北韓沒有做出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任何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可見的讓步及成果之前，美國仍然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會持續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在南韓境內的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薩德布署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。可以預見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核時程的長短以及補償金額多寡，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美朝對話時雙方攻防的重點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325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764"/>
            <a:ext cx="9144000" cy="457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65119"/>
            <a:ext cx="8064896" cy="559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467544" y="1397090"/>
            <a:ext cx="44644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這次川金會談與過去的領袖會談有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很大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差異。它是由川普與金正恩先進行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領袖會談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，之後再由高層官員進行雙邊會晤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，最後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再由雙方幕僚舉行擴大工作會議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雖然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川普在會前一再強調，如果雙方會晤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不合，他會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馬上離場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。但川金兩人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此次談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了近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分鐘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，可見兩人會談的氣氛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應該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還不錯。會後川金兩人共同簽署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朝共同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聯合聲明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，為「川金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畫下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完美的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句點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1628800"/>
            <a:ext cx="3999451" cy="26675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364088" y="447871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美朝共同聯合聲明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韓文版，末頁有金正恩與川普的簽名。</a:t>
            </a:r>
          </a:p>
        </p:txBody>
      </p:sp>
    </p:spTree>
    <p:extLst>
      <p:ext uri="{BB962C8B-B14F-4D97-AF65-F5344CB8AC3E}">
        <p14:creationId xmlns:p14="http://schemas.microsoft.com/office/powerpoint/2010/main" val="140544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53763"/>
            <a:ext cx="7632848" cy="608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2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1823"/>
            <a:ext cx="9144000" cy="555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7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首先在「川金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的聯合聲明中，北韓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承諾將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「努力」實現朝鮮半島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無核化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，卻沒看見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美國始終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主張「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完全的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可驗證的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不可逆的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原則；外界認為北韓至少會提出的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棄核時程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沒有看到。川普似乎將北韓去核議題寄託在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金正恩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的誠意，以及雙方信任的基礎上，在欠缺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棄核的具體步驟之下，成為本次會議的一大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敗筆。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5977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然而，這份共同聲明只有為北韓的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去核化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提出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願景，卻未提出具有約束力的時程表，令人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。川普竟把朝鮮半島無核化的目標寄託在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金正恩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的信任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上，外界紛紛質疑「川金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只是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場雷聲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大、雨點小的會議，而且缺乏實質成果。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川普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在無核化的議題上讓步太大，使得此次「川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的聯合聲明，有以下幾點敗筆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110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其次，過去美朝兩國在無核化議題最大的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分歧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，就是美國要北韓單方面棄核，而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北韓要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朝鮮半島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全面無核化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。在北韓棄核過程中，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必須移除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在朝鮮半島的核戰略武器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。而在這次的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聯合聲明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中，卻只見朝鮮半島的無核化，而不見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棄核，同時川普在記者會上也暗示北韓棄核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有一定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的步驟，美國將考慮撤離駐韓美軍。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由此可見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，北韓的主張蓋過美國的堅持，這是本次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會議的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第二敗筆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315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川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一場美朝各說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各話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的演出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最後，這次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主軸是北韓無核化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以及南北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韓和平協議，但南韓總統文在寅缺席，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加上無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核化議題失焦下，北韓願意交還韓戰戰俘的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遺體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，反而意外成為本會的亮點。川普不但把此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當成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個人的一大功績，還加碼承諾要為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北韓政權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安全保障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，而在北韓並未確切承諾棄核的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情形下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，美國卻要為金正恩政權提供安全保障，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無疑是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本次會議的第三敗筆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937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3762"/>
            <a:ext cx="9144000" cy="657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7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3570" y="1397090"/>
            <a:ext cx="799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從結果論來看，這次「川金會」將東北亞的權力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政治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重新洗牌，也重塑朝鮮半島的遊戲規則，更改變美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中兩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大國的權力消長，這讓國際間出現了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兩大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贏家：北韓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，有贏家就有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輸家：美國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與日本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贏家之間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的合縱連橫，輸家對外政策的轉移，以及贏家與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輸家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之間的相互抗衡，都牽動東北亞敏感的國際關係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318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首先，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金正恩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是這場「川金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的最大贏家。</a:t>
            </a:r>
          </a:p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韓戰以後，北韓最重要的政策便是想與美國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直接對話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，以解除國際間的經濟制裁，並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獲得美國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對北韓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政權安全的保證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，「棄核」便是北韓與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美國進行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談判的最大利器。而這次金正恩利用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前數次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訪問中國大陸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，透過美中兩國之間的政治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矛盾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，強化對美國的談判力量，遊走在美中兩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大國間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，成功進而獲取政治利益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389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在談判策略上，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北韓棄核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的上策，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是不再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核試爆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關閉核試驗場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，以換取美國承認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北韓核武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發展的現狀；中策則是以朝鮮半島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無核化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換取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北韓單方面的棄核，透過撤離駐韓美軍，將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勢力逐出朝鮮半島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下策才是北韓的單方面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棄核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但是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北韓可以時間換取空間，透過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長時間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核過程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讓國際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解除經濟制裁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。而這次北韓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兵不血刃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便取得美國在無核化議題的讓步，還經由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重新站上國際舞臺，與美國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平起平坐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，籌碼滿手的北韓已取得相當優勢。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700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其次，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中國大陸透過金正恩的三次來訪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塑造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中國大陸是北韓老大哥的形象，讓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在這次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發揮無形的影響力，是這次「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川金會談」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第二贏家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自從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川普上臺後，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透過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對北韓施壓，一直是美國對朝政策的最佳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路徑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。而去年美朝緊張關係急遽升高之際，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也喊出「雙暫停」（北韓停止核試爆，美韓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停止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聯合軍演），嘗試在美朝之間採取平衡的政策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但在美國祭出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貿易戰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的威脅下，中國大陸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不得不比較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積極的配合美國對北韓進行有史以來最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嚴厲的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經濟制裁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，使中朝之間的關係出現裂痕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794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24" y="908720"/>
            <a:ext cx="8568952" cy="4536504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475656" y="5589240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川金會是否真能為朝鮮半島帶來和平，仍有待時間考驗。</a:t>
            </a:r>
          </a:p>
        </p:txBody>
      </p:sp>
    </p:spTree>
    <p:extLst>
      <p:ext uri="{BB962C8B-B14F-4D97-AF65-F5344CB8AC3E}">
        <p14:creationId xmlns:p14="http://schemas.microsoft.com/office/powerpoint/2010/main" val="292254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112" y="653763"/>
            <a:ext cx="6581775" cy="515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因此，當美朝兩國確立「川金會」取得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直接對話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管道之後，外界便認為中國大陸在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朝鮮半島的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影響力將逐漸減弱，但金正恩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月密訪北京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，與習近平會面後，對於「川金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態度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的改變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，讓川普痛批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習近平是影響金正恩背後的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老大哥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「川金會談」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，美朝雙方確認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停止核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試驗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，美國也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終止美韓聯合軍演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，這項結論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又正好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符合中國大陸之前主張的「雙暫停」政策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中國大陸影響北韓政策的能耐，再加上「川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在北韓棄核問題沒有形成具體結論，這也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符合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中國大陸的利益，這些因素都讓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成為這次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「川金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後的另一個贏家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75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在準備這次會談的過程中，川普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一再強調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北韓這次願意坐下來與美國進行會談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，主要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是美國實施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嚴厲經濟制裁措施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的效果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，同時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川普也明言，如果川金會談不如預期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將立刻轉頭離開，這讓外界對本次「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川金會談」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抱持相當高的期待，認為北韓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可能會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提出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具體的棄核時間表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；就算沒有，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也應該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針對無核化政策做出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具體承諾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交換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美國解除經濟制裁，結果卻是北韓僅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提出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無核化的願景，川普卻同意停止美韓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聯合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軍演，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美國以犧牲同盟國利益交換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北韓遙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不可及的空頭支票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，似乎讓美國成為「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川金會談」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的輸家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837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從美國的角度，北韓棄核將是一段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相當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長遠的過程。川普之所以同意與北韓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進行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會談，最主要目的是要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緩和朝鮮半島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的情勢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美國可以專心與中國大陸進行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貿易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角力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，同時能讓北韓領導人與美國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進行雙邊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會談，這也是歷任美國總統無法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做到的。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促成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「川金會談」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助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提升川普在國內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的政治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聲望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，並且也有利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共和黨年底的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期中選舉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。但川普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「川金會談」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的記者會上，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事先告知日韓等盟國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的情況下，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逕自承諾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終止美韓聯合軍演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，也引發日韓等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盟國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質疑美國在北韓政策上的立場，今後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將不利於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美國對北韓採取更大的施壓措施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08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900553"/>
            <a:ext cx="7920880" cy="519274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15" y="655080"/>
            <a:ext cx="4080300" cy="213821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860032" y="1124744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美國與南韓聯合軍事演習近年頻繁舉行，引起中國大陸與北韓的不滿。</a:t>
            </a:r>
          </a:p>
        </p:txBody>
      </p:sp>
    </p:spTree>
    <p:extLst>
      <p:ext uri="{BB962C8B-B14F-4D97-AF65-F5344CB8AC3E}">
        <p14:creationId xmlns:p14="http://schemas.microsoft.com/office/powerpoint/2010/main" val="106897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「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川金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會談」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後：誰輸？誰贏？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11560" y="1372256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另一個輸家可能是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。日本一直是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亞洲再平衡」政策的急先鋒，也一向主張對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進行最嚴厲的經濟制裁，同時日本也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利用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北韓的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核武威脅企圖推動國家正常化，擺脫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戰後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和平憲法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束縛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。當南北韓利用平昌冬奧為「川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進行搭橋，讓日本感到強烈的不安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為了要強化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在東北亞的影響力，安倍一方面提出願意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於同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訪問平壤，就日朝關係正常化事宜進行談判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，同時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也強調日本願意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資助北韓相當的棄核費用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algn="just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不論是兩韓高峰會所提出的四方會談（美中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韓朝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），亦或是中國大陸方面所主張的三方會談（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美中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朝），都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沒有日本參與的角色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591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92896"/>
            <a:ext cx="5168180" cy="388843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782" y="653763"/>
            <a:ext cx="516921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6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美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朝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對話：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激化中美對立與中日關係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和解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這次「川金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美國雖然沒能在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無核化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議題上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，對北韓提出具有約束力的協議，同時對於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經濟制裁的態度也尚未改變。但美朝兩國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對話的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制度化以及朝鮮半島局勢的緩和，卻已經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悄悄地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牽動美中關係以及中日關係的走向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從美國的戰略來看，川普這次同意與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北韓行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對話，主要是為了要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緩和朝鮮半島的局勢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讓美國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能夠全力對中國大陸大打貿易戰，並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落實「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印太戰略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圍堵中國大陸的軍事崛起。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310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93" y="764704"/>
            <a:ext cx="8026813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美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朝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對話：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激化中美對立與中日關係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和解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從川普上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臺之後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，美朝兩國因為金正恩不斷地進行核試爆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及導彈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試射，而讓美朝兩國瀕臨戰爭邊緣，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反觀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卻不斷在臺灣海峽、南海及印度洋擴張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軍事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實力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，美國卻還要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依賴中國大陸壓制北韓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中美貿易大戰打打停停的主因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美國目前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最重要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的戰略利益，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圍堵中國大陸軍事崛起的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重要性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還是遠大於壓制北韓核武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，這讓川普決心要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與北韓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對話來緩和朝鮮半島緊張局勢，以集中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力量對付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中國大陸的崛起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39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63" y="653763"/>
            <a:ext cx="7531874" cy="4723133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295682" y="5517232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中國大陸近年來軍事實力增加，照片中為航空母艦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遼寧號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5054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美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朝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對話：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激化中美對立與中日關係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和解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由此可見，美國同意舉行「川金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的目的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在於達到北韓無核化的目標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，而在以美朝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制度化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對話，來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讓北韓停止核試爆及導彈試射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的戰略目標從壓制北韓轉移至圍堵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中國大陸。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因此，在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落幕之後，川普立即宣布重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啟美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中貿易大戰，對中國大陸五百億美元的商品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課徵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%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懲罰性關稅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，而中國政府也不甘示弱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予以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反擊，將對美國商品輸入中國大陸提高關稅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川普更警告日後將對中國大陸價值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兩千億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美元的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商品加徵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%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關稅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，美中兩國的貿易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大戰似乎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一觸即發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291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美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朝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對話：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激化中美對立與中日關係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和解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另一方面，美國也因為中國大陸在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南海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進行一系列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的軍事措施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，而宣布取消邀請中國大陸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環太平洋軍演，美國海軍軍艦接連航經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宣稱擁有主權的南海島礁；為了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實施「印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太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戰略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近年來軍事實力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增加。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南海的永暑礁原本在漲潮時幾乎全被海水覆蓋，經過中國大陸十餘年的填海造島，現有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2.8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平方公里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的規模，島上有駐軍、機場、港口、醫院及電信網路。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美國還將美軍太平洋司令部改名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為「印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太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司令部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，同時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美國參議院為了落實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國防授權法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通過美軍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可以參與臺灣漢光演習的議案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，美國這些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舉動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引發中國大陸的強烈抗議，而在朝鮮半島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局勢緩和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之後，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臺灣海峽及南海似乎成為美中競逐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的新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場域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147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35895"/>
            <a:ext cx="9144000" cy="639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美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朝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對話：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激化中美對立與中日關係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和解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另外，自從今年初南北韓高峰會為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美朝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對話搭橋之後，日本便開始出現強烈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安全感，一方面擔心在朝鮮半島問題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的被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邊緣化，另一方面也擔憂美日韓軍事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是否會瓦解。為此，日本改變過去向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靠攏的政策，積極想與北韓建立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外交關係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，同時試圖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改善長期處於低谷的中日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；而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中國大陸也希望拉攏日韓來抗衡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的圍堵政策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，對日本的態度也出現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微妙的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轉變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581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5" y="653763"/>
            <a:ext cx="9092249" cy="529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美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朝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對話：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激化中美對立與中日關係</a:t>
            </a: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和解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在東京召開的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中日韓領袖會議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便成為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中日兩國破冰重要場域。中國大陸派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李克強總理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赴日本參與中日韓峰會，這是八年來到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日本訪問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的中國大陸最高層級官員。日本為李克強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此行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給足了面子，訪日期間不但與日本天皇會面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相安倍晉三也親自到機場送機，日本想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利用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中日友好同盟條約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四十週年的契機，全面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改善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兩國關係，同時也為安倍今年秋天訪問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鋪路。美朝對話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的「川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竟意外為中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日兩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國的和解開啟了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大門。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79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4532"/>
            <a:ext cx="9144000" cy="618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3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結論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：瞬息萬變的東北亞局勢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從北韓的立場分析，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核武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一直是金氏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政權的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護身符，在美國沒有提供足夠的安全保證下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，北韓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絕不會輕易放棄，況且從利比亞的往例就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知道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美國的保證並不可靠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。「川金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雖然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暫時緩和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朝鮮半島緊張的局勢，但仍無法立刻讓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朝鮮半島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無核化。未來幾年，北韓的核武問題仍然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東北亞安全的主旋律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978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結論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：瞬息萬變的東北亞局勢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從美國的角度看，緩和朝鮮半島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劍拔弩張的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緊張局勢，讓金正恩暫時安分下來，也是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美國東亞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政策的重點。美國也清楚北韓的承諾並不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可信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，也了解獨裁政權的反覆無常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然而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，當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中國大陸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儼然成為美國主要威脅時，對北韓採取以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拖待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變的策略，是美國當前較佳的戰略選擇。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未來幾年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中美的全面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衝突亦或是臺海兩岸議題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可能取代北韓議題成為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亞太地區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的另一項威脅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850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 idx="4294967295"/>
          </p:nvPr>
        </p:nvSpPr>
        <p:spPr>
          <a:xfrm>
            <a:off x="467544" y="764704"/>
            <a:ext cx="80645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b="1" dirty="0" smtClean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2800" b="1" dirty="0" smtClean="0">
                <a:latin typeface="微軟正黑體"/>
                <a:ea typeface="微軟正黑體"/>
                <a:cs typeface="LiSu"/>
              </a:rPr>
            </a:br>
            <a:r>
              <a:rPr lang="zh-TW" altLang="en-US" sz="3100" b="1" dirty="0" smtClean="0">
                <a:latin typeface="微軟正黑體"/>
                <a:ea typeface="微軟正黑體"/>
                <a:cs typeface="LiSu"/>
              </a:rPr>
              <a:t>結論</a:t>
            </a:r>
            <a:r>
              <a:rPr lang="zh-TW" altLang="en-US" sz="3100" b="1" dirty="0">
                <a:latin typeface="微軟正黑體"/>
                <a:ea typeface="微軟正黑體"/>
                <a:cs typeface="LiSu"/>
              </a:rPr>
              <a:t>：瞬息萬變的東北亞局勢	</a:t>
            </a:r>
            <a:br>
              <a:rPr lang="zh-TW" altLang="en-US" sz="3100" b="1" dirty="0">
                <a:latin typeface="微軟正黑體"/>
                <a:ea typeface="微軟正黑體"/>
                <a:cs typeface="LiSu"/>
              </a:rPr>
            </a:br>
            <a:r>
              <a:rPr lang="en-US" altLang="zh-TW" sz="3100" b="1" dirty="0">
                <a:latin typeface="微軟正黑體"/>
                <a:ea typeface="微軟正黑體"/>
                <a:cs typeface="LiSu"/>
              </a:rPr>
              <a:t/>
            </a:r>
            <a:br>
              <a:rPr lang="en-US" altLang="zh-TW" sz="3100" b="1" dirty="0">
                <a:latin typeface="微軟正黑體"/>
                <a:ea typeface="微軟正黑體"/>
                <a:cs typeface="LiSu"/>
              </a:rPr>
            </a:br>
            <a:endParaRPr lang="zh-TW" altLang="en-US" sz="3100" b="1" dirty="0">
              <a:latin typeface="微軟正黑體"/>
              <a:ea typeface="微軟正黑體"/>
              <a:cs typeface="LiSu"/>
            </a:endParaRPr>
          </a:p>
        </p:txBody>
      </p:sp>
      <p:cxnSp>
        <p:nvCxnSpPr>
          <p:cNvPr id="5" name="Straight Connector 9"/>
          <p:cNvCxnSpPr/>
          <p:nvPr/>
        </p:nvCxnSpPr>
        <p:spPr>
          <a:xfrm>
            <a:off x="636852" y="1340768"/>
            <a:ext cx="5257800" cy="1587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11560" y="1484784"/>
            <a:ext cx="799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正如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雙城記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形容：「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這是最黑暗的時代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，也是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最美好的時代。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川金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會談」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後的東北亞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中兩國的衝突將難以避免，卻也意外為中日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的和解打開出口；而朝鮮半島多半仍難以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擺脫受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大國勢力控制的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命運，然臺灣未來在東亞扮演的角色又該是如何？讓我們繼續看下去吧！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168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32"/>
            <a:ext cx="9144000" cy="692695"/>
          </a:xfrm>
          <a:prstGeom prst="rect">
            <a:avLst/>
          </a:prstGeom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2971800" y="1992313"/>
            <a:ext cx="5867400" cy="1970087"/>
          </a:xfrm>
        </p:spPr>
        <p:txBody>
          <a:bodyPr/>
          <a:lstStyle/>
          <a:p>
            <a:r>
              <a:rPr altLang="en-US" cap="none" dirty="0" smtClean="0">
                <a:latin typeface="微軟正黑體"/>
                <a:ea typeface="微軟正黑體"/>
                <a:cs typeface="微軟正黑體"/>
              </a:rPr>
              <a:t>報告完畢，</a:t>
            </a:r>
            <a:r>
              <a:rPr lang="zh-TW" altLang="en-US" cap="none" dirty="0" smtClean="0">
                <a:latin typeface="微軟正黑體"/>
                <a:ea typeface="微軟正黑體"/>
                <a:cs typeface="微軟正黑體"/>
              </a:rPr>
              <a:t>下週再見</a:t>
            </a:r>
            <a:r>
              <a:rPr altLang="en-US" cap="none" dirty="0" smtClean="0">
                <a:latin typeface="微軟正黑體"/>
                <a:ea typeface="微軟正黑體"/>
                <a:cs typeface="微軟正黑體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61220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1674551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4585</Words>
  <Application>Microsoft Office PowerPoint</Application>
  <PresentationFormat>如螢幕大小 (4:3)</PresentationFormat>
  <Paragraphs>189</Paragraphs>
  <Slides>69</Slides>
  <Notes>69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69</vt:i4>
      </vt:variant>
    </vt:vector>
  </HeadingPairs>
  <TitlesOfParts>
    <vt:vector size="77" baseType="lpstr">
      <vt:lpstr>LiSu</vt:lpstr>
      <vt:lpstr>微軟正黑體</vt:lpstr>
      <vt:lpstr>新細明體</vt:lpstr>
      <vt:lpstr>標楷體</vt:lpstr>
      <vt:lpstr>Arial</vt:lpstr>
      <vt:lpstr>Calibri</vt:lpstr>
      <vt:lpstr>Georgia</vt:lpstr>
      <vt:lpstr>TS101674551</vt:lpstr>
      <vt:lpstr> 全球化與兩岸經貿關係 Globalization and  Current Cross-Strait Economic and Trade Relations                           何宇龍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南北韓高峰會：「川金會談」的會前會   </vt:lpstr>
      <vt:lpstr> 朝鮮半島會談表   </vt:lpstr>
      <vt:lpstr>PowerPoint 簡報</vt:lpstr>
      <vt:lpstr> 南北韓高峰會：「川金會談」的會前會   </vt:lpstr>
      <vt:lpstr>PowerPoint 簡報</vt:lpstr>
      <vt:lpstr> 南北韓高峰會：「川金會談」的會前會   </vt:lpstr>
      <vt:lpstr> 南北韓高峰會：「川金會談」的會前會   </vt:lpstr>
      <vt:lpstr> 南北韓高峰會：「川金會談」的會前會   </vt:lpstr>
      <vt:lpstr> 川金會談：一場美朝各說各話的演出   </vt:lpstr>
      <vt:lpstr>PowerPoint 簡報</vt:lpstr>
      <vt:lpstr>PowerPoint 簡報</vt:lpstr>
      <vt:lpstr>PowerPoint 簡報</vt:lpstr>
      <vt:lpstr> 川金會談：一場美朝各說各話的演出   </vt:lpstr>
      <vt:lpstr> 川金會談：一場美朝各說各話的演出   </vt:lpstr>
      <vt:lpstr>PowerPoint 簡報</vt:lpstr>
      <vt:lpstr>PowerPoint 簡報</vt:lpstr>
      <vt:lpstr>PowerPoint 簡報</vt:lpstr>
      <vt:lpstr>PowerPoint 簡報</vt:lpstr>
      <vt:lpstr> 川金會談：一場美朝各說各話的演出   </vt:lpstr>
      <vt:lpstr> 川金會談：一場美朝各說各話的演出   </vt:lpstr>
      <vt:lpstr>PowerPoint 簡報</vt:lpstr>
      <vt:lpstr>PowerPoint 簡報</vt:lpstr>
      <vt:lpstr> 川金會談：一場美朝各說各話的演出   </vt:lpstr>
      <vt:lpstr>PowerPoint 簡報</vt:lpstr>
      <vt:lpstr>PowerPoint 簡報</vt:lpstr>
      <vt:lpstr> 川金會談：一場美朝各說各話的演出   </vt:lpstr>
      <vt:lpstr> 川金會談：一場美朝各說各話的演出   </vt:lpstr>
      <vt:lpstr> 川金會談：一場美朝各說各話的演出   </vt:lpstr>
      <vt:lpstr> 川金會談：一場美朝各說各話的演出   </vt:lpstr>
      <vt:lpstr>PowerPoint 簡報</vt:lpstr>
      <vt:lpstr> 「川金會談」後：誰輸？誰贏？   </vt:lpstr>
      <vt:lpstr> 「川金會談」後：誰輸？誰贏？   </vt:lpstr>
      <vt:lpstr> 「川金會談」後：誰輸？誰贏？   </vt:lpstr>
      <vt:lpstr> 「川金會談」後：誰輸？誰贏？   </vt:lpstr>
      <vt:lpstr>PowerPoint 簡報</vt:lpstr>
      <vt:lpstr>PowerPoint 簡報</vt:lpstr>
      <vt:lpstr> 「川金會談」後：誰輸？誰贏？   </vt:lpstr>
      <vt:lpstr> 「川金會談」後：誰輸？誰贏？   </vt:lpstr>
      <vt:lpstr> 「川金會談」後：誰輸？誰贏？   </vt:lpstr>
      <vt:lpstr>PowerPoint 簡報</vt:lpstr>
      <vt:lpstr> 「川金會談」後：誰輸？誰贏？   </vt:lpstr>
      <vt:lpstr>PowerPoint 簡報</vt:lpstr>
      <vt:lpstr> 美朝對話：激化中美對立與中日關係和解   </vt:lpstr>
      <vt:lpstr>PowerPoint 簡報</vt:lpstr>
      <vt:lpstr> 美朝對話：激化中美對立與中日關係和解   </vt:lpstr>
      <vt:lpstr>PowerPoint 簡報</vt:lpstr>
      <vt:lpstr> 美朝對話：激化中美對立與中日關係和解   </vt:lpstr>
      <vt:lpstr> 美朝對話：激化中美對立與中日關係和解   </vt:lpstr>
      <vt:lpstr>PowerPoint 簡報</vt:lpstr>
      <vt:lpstr> 美朝對話：激化中美對立與中日關係和解   </vt:lpstr>
      <vt:lpstr>PowerPoint 簡報</vt:lpstr>
      <vt:lpstr> 美朝對話：激化中美對立與中日關係和解   </vt:lpstr>
      <vt:lpstr>PowerPoint 簡報</vt:lpstr>
      <vt:lpstr> 結論：瞬息萬變的東北亞局勢   </vt:lpstr>
      <vt:lpstr> 結論：瞬息萬變的東北亞局勢   </vt:lpstr>
      <vt:lpstr> 結論：瞬息萬變的東北亞局勢   </vt:lpstr>
      <vt:lpstr>報告完畢，下週再見！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45</cp:revision>
  <dcterms:created xsi:type="dcterms:W3CDTF">2011-11-06T13:10:02Z</dcterms:created>
  <dcterms:modified xsi:type="dcterms:W3CDTF">2018-10-04T13:40:31Z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TC101674551</vt:lpwstr>
  </property>
</Properties>
</file>