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71" r:id="rId4"/>
    <p:sldId id="275" r:id="rId5"/>
    <p:sldId id="272" r:id="rId6"/>
    <p:sldId id="274" r:id="rId7"/>
    <p:sldId id="273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3" cstate="print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4" cstate="print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677FF-B0ED-4496-9305-5C51D1A0005F}" type="datetimeFigureOut">
              <a:rPr lang="zh-TW" altLang="en-US" smtClean="0"/>
              <a:pPr/>
              <a:t>2019/3/6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BD252-C212-451F-ABE5-EB28200FB9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4khlKamofJ4" TargetMode="External"/><Relationship Id="rId2" Type="http://schemas.openxmlformats.org/officeDocument/2006/relationships/hyperlink" Target="http://www.youtube.com/watch?v=WafZgL0V_1Y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實用法律與思辨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書名：法律保護誰？</a:t>
            </a:r>
            <a:endParaRPr lang="en-US" altLang="zh-TW" dirty="0" smtClean="0"/>
          </a:p>
          <a:p>
            <a:r>
              <a:rPr lang="zh-TW" altLang="en-US" dirty="0" smtClean="0"/>
              <a:t>作者：法蘭克</a:t>
            </a:r>
            <a:endParaRPr lang="en-US" altLang="zh-TW" dirty="0" smtClean="0"/>
          </a:p>
          <a:p>
            <a:r>
              <a:rPr lang="zh-TW" altLang="en-US" dirty="0" smtClean="0"/>
              <a:t>出版社：白象文化生活館</a:t>
            </a:r>
            <a:endParaRPr lang="en-US" altLang="zh-TW" dirty="0" smtClean="0"/>
          </a:p>
          <a:p>
            <a:r>
              <a:rPr lang="en-US" altLang="zh-TW" dirty="0" smtClean="0"/>
              <a:t>ISBN:9789866047954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評量標準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平時成績：</a:t>
            </a:r>
            <a:r>
              <a:rPr lang="en-US" altLang="zh-TW" dirty="0" smtClean="0"/>
              <a:t>30%(</a:t>
            </a:r>
            <a:r>
              <a:rPr lang="zh-TW" altLang="en-US" dirty="0" smtClean="0"/>
              <a:t>法院參觀報告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期中報告：</a:t>
            </a:r>
            <a:r>
              <a:rPr lang="en-US" altLang="zh-TW" dirty="0" smtClean="0"/>
              <a:t>30%(</a:t>
            </a:r>
            <a:r>
              <a:rPr lang="zh-TW" altLang="en-US" dirty="0" smtClean="0"/>
              <a:t>辯論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期末考：</a:t>
            </a:r>
            <a:r>
              <a:rPr lang="en-US" altLang="zh-TW" dirty="0" smtClean="0"/>
              <a:t>40%(</a:t>
            </a:r>
            <a:r>
              <a:rPr lang="zh-TW" altLang="en-US" dirty="0" smtClean="0"/>
              <a:t>筆試</a:t>
            </a:r>
            <a:r>
              <a:rPr lang="en-US" altLang="zh-TW" dirty="0" smtClean="0"/>
              <a:t>)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上課要求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每周上課都會點名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不能上課的同學，煩請自行上網請假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上課的時候請</a:t>
            </a:r>
            <a:r>
              <a:rPr lang="zh-TW" altLang="en-US" dirty="0"/>
              <a:t>作</a:t>
            </a:r>
            <a:r>
              <a:rPr lang="zh-TW" altLang="en-US" dirty="0" smtClean="0"/>
              <a:t>筆記</a:t>
            </a:r>
            <a:r>
              <a:rPr lang="en-US" altLang="zh-TW" dirty="0" smtClean="0"/>
              <a:t>(</a:t>
            </a:r>
            <a:r>
              <a:rPr lang="zh-TW" altLang="en-US" dirty="0" smtClean="0"/>
              <a:t>不定時的會抽問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21298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分組辯論報告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是否贊成廢除死刑？（正）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是否贊成廢除死刑？（反）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是否贊成恢復興建核四？（正）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是否贊成恢復興建核四？（反）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是否贊成安樂死合法化？（正）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是否贊成安樂死合法化？（反）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是否</a:t>
            </a:r>
            <a:r>
              <a:rPr lang="zh-TW" altLang="en-US" dirty="0" smtClean="0"/>
              <a:t>贊成代理孕母合法化？</a:t>
            </a:r>
            <a:r>
              <a:rPr lang="zh-TW" altLang="en-US" dirty="0" smtClean="0"/>
              <a:t>（正）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是否</a:t>
            </a:r>
            <a:r>
              <a:rPr lang="zh-TW" altLang="en-US" dirty="0" smtClean="0"/>
              <a:t>贊成</a:t>
            </a:r>
            <a:r>
              <a:rPr lang="zh-TW" altLang="en-US" dirty="0" smtClean="0"/>
              <a:t>代理孕母合法</a:t>
            </a:r>
            <a:r>
              <a:rPr lang="zh-TW" altLang="en-US" dirty="0"/>
              <a:t>化</a:t>
            </a:r>
            <a:r>
              <a:rPr lang="zh-TW" altLang="en-US" dirty="0" smtClean="0"/>
              <a:t>？</a:t>
            </a:r>
            <a:r>
              <a:rPr lang="zh-TW" altLang="en-US" dirty="0" smtClean="0"/>
              <a:t>（反）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法院參觀報告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到地方法院參訪一個刑事庭與民事庭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全組組員都要參加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報告內容</a:t>
            </a:r>
            <a:r>
              <a:rPr lang="en-US" altLang="zh-TW" dirty="0" smtClean="0"/>
              <a:t>:</a:t>
            </a:r>
            <a:r>
              <a:rPr lang="zh-TW" altLang="en-US" dirty="0" smtClean="0"/>
              <a:t> 當天開庭狀況、相關的法律</a:t>
            </a:r>
            <a:r>
              <a:rPr lang="zh-TW" altLang="en-US" dirty="0" smtClean="0"/>
              <a:t>適用</a:t>
            </a:r>
            <a:r>
              <a:rPr lang="en-US" altLang="zh-TW" dirty="0" smtClean="0"/>
              <a:t>(</a:t>
            </a:r>
            <a:r>
              <a:rPr lang="zh-TW" altLang="en-US" dirty="0" smtClean="0"/>
              <a:t>如果你們是法官會如何判案</a:t>
            </a:r>
            <a:r>
              <a:rPr lang="en-US" altLang="zh-TW" smtClean="0"/>
              <a:t>)</a:t>
            </a:r>
            <a:r>
              <a:rPr lang="zh-TW" altLang="en-US" smtClean="0"/>
              <a:t>、</a:t>
            </a:r>
            <a:r>
              <a:rPr lang="zh-TW" altLang="en-US" dirty="0" smtClean="0"/>
              <a:t>案件的敘述</a:t>
            </a:r>
            <a:r>
              <a:rPr lang="en-US" altLang="zh-TW" dirty="0" smtClean="0"/>
              <a:t>…..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dirty="0" smtClean="0"/>
              <a:t>做成</a:t>
            </a:r>
            <a:r>
              <a:rPr lang="en-US" altLang="zh-TW" dirty="0" smtClean="0"/>
              <a:t>PPT</a:t>
            </a:r>
            <a:r>
              <a:rPr lang="zh-TW" altLang="en-US" dirty="0" smtClean="0"/>
              <a:t>於</a:t>
            </a:r>
            <a:r>
              <a:rPr lang="en-US" altLang="zh-TW" dirty="0" smtClean="0"/>
              <a:t>13~15</a:t>
            </a:r>
            <a:r>
              <a:rPr lang="zh-TW" altLang="en-US" dirty="0" smtClean="0"/>
              <a:t>周上台報告</a:t>
            </a: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09966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影片欣賞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hlinkClick r:id="rId2"/>
              </a:rPr>
              <a:t>http://www.youtube.com/watch?v=WafZgL0V_1Y</a:t>
            </a:r>
            <a:endParaRPr lang="en-US" altLang="zh-TW" dirty="0" smtClean="0"/>
          </a:p>
          <a:p>
            <a:r>
              <a:rPr lang="en-US" altLang="zh-TW" smtClean="0">
                <a:hlinkClick r:id="rId3"/>
              </a:rPr>
              <a:t>http://www.youtube.com/watch?v=4khlKamofJ4</a:t>
            </a:r>
            <a:endParaRPr lang="en-US" altLang="zh-TW" smtClean="0"/>
          </a:p>
          <a:p>
            <a:endParaRPr lang="zh-TW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法源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法源</a:t>
            </a:r>
            <a:r>
              <a:rPr lang="en-US" altLang="zh-TW" dirty="0" smtClean="0"/>
              <a:t>:</a:t>
            </a:r>
            <a:r>
              <a:rPr lang="zh-TW" altLang="en-US" dirty="0" smtClean="0"/>
              <a:t>法的來源</a:t>
            </a:r>
            <a:endParaRPr lang="en-US" altLang="zh-TW" dirty="0" smtClean="0"/>
          </a:p>
          <a:p>
            <a:r>
              <a:rPr lang="zh-TW" altLang="en-US" dirty="0" smtClean="0"/>
              <a:t>法的來源可以分為成文法與不成文法</a:t>
            </a:r>
            <a:endParaRPr lang="en-US" altLang="zh-TW" dirty="0" smtClean="0"/>
          </a:p>
          <a:p>
            <a:r>
              <a:rPr lang="zh-TW" altLang="en-US" dirty="0" smtClean="0"/>
              <a:t>成文法與不成文法的劃分為，從</a:t>
            </a:r>
            <a:r>
              <a:rPr lang="zh-TW" altLang="en-US" dirty="0" smtClean="0">
                <a:solidFill>
                  <a:srgbClr val="FF0000"/>
                </a:solidFill>
              </a:rPr>
              <a:t>有沒有編列法典</a:t>
            </a:r>
            <a:r>
              <a:rPr lang="zh-TW" altLang="en-US" dirty="0" smtClean="0"/>
              <a:t>來看</a:t>
            </a:r>
            <a:endParaRPr lang="zh-TW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法源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海洋法系</a:t>
            </a:r>
            <a:r>
              <a:rPr lang="en-US" altLang="zh-TW" dirty="0" smtClean="0"/>
              <a:t>:</a:t>
            </a:r>
            <a:r>
              <a:rPr lang="zh-TW" altLang="en-US" dirty="0" smtClean="0"/>
              <a:t>英、美國傳統上較不重視法典的編寫，是屬於不成文法國家</a:t>
            </a:r>
            <a:endParaRPr lang="en-US" altLang="zh-TW" dirty="0" smtClean="0"/>
          </a:p>
          <a:p>
            <a:r>
              <a:rPr lang="zh-TW" altLang="en-US" dirty="0" smtClean="0"/>
              <a:t>但，英美國家近來重視法典化，正朝向成文法發展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法源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大陸法系國家：我國、德國、日本，傳統上較重視法典的編寫，是屬於成文法國家</a:t>
            </a:r>
            <a:endParaRPr lang="en-US" altLang="zh-TW" dirty="0" smtClean="0"/>
          </a:p>
          <a:p>
            <a:r>
              <a:rPr lang="zh-TW" altLang="en-US" dirty="0" smtClean="0"/>
              <a:t>在成文法國家，雖以成文法為主，但是也有一堆不成文法</a:t>
            </a:r>
            <a:endParaRPr lang="en-US" altLang="zh-TW" dirty="0" smtClean="0"/>
          </a:p>
          <a:p>
            <a:r>
              <a:rPr lang="zh-TW" altLang="en-US" dirty="0" smtClean="0"/>
              <a:t>以我國為例，不成文法包括</a:t>
            </a:r>
            <a:r>
              <a:rPr lang="en-US" altLang="zh-TW" dirty="0" smtClean="0"/>
              <a:t>:</a:t>
            </a:r>
            <a:r>
              <a:rPr lang="zh-TW" altLang="en-US" dirty="0" smtClean="0"/>
              <a:t>習慣法、解釋與判例、法理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法的位階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我國憲法第</a:t>
            </a:r>
            <a:r>
              <a:rPr lang="en-US" altLang="zh-TW" dirty="0" smtClean="0"/>
              <a:t>171</a:t>
            </a:r>
            <a:r>
              <a:rPr lang="zh-TW" altLang="en-US" dirty="0" smtClean="0"/>
              <a:t>條第</a:t>
            </a:r>
            <a:r>
              <a:rPr lang="en-US" altLang="zh-TW" dirty="0" smtClean="0"/>
              <a:t>1</a:t>
            </a:r>
            <a:r>
              <a:rPr lang="zh-TW" altLang="en-US" dirty="0" smtClean="0"/>
              <a:t>項：「法律與憲法牴觸者無效」</a:t>
            </a:r>
            <a:endParaRPr lang="en-US" altLang="zh-TW" dirty="0" smtClean="0"/>
          </a:p>
          <a:p>
            <a:r>
              <a:rPr lang="zh-TW" altLang="en-US" dirty="0" smtClean="0"/>
              <a:t>憲法第</a:t>
            </a:r>
            <a:r>
              <a:rPr lang="en-US" altLang="zh-TW" dirty="0" smtClean="0"/>
              <a:t>172</a:t>
            </a:r>
            <a:r>
              <a:rPr lang="zh-TW" altLang="en-US" dirty="0" smtClean="0"/>
              <a:t>條：「命令與憲法或法律牴觸者無效」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法的位階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例如在兩岸關係上</a:t>
            </a:r>
            <a:r>
              <a:rPr lang="en-US" altLang="zh-TW" dirty="0" smtClean="0"/>
              <a:t>,</a:t>
            </a:r>
            <a:r>
              <a:rPr lang="zh-TW" altLang="en-US" dirty="0" smtClean="0"/>
              <a:t>最高位階的</a:t>
            </a:r>
            <a:r>
              <a:rPr lang="zh-TW" altLang="en-US" dirty="0" smtClean="0">
                <a:solidFill>
                  <a:srgbClr val="FF0000"/>
                </a:solidFill>
              </a:rPr>
              <a:t>中華民國憲法增修條文第十一條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zh-TW" altLang="en-US" dirty="0" smtClean="0"/>
              <a:t>居於次位階的法律</a:t>
            </a:r>
            <a:r>
              <a:rPr lang="zh-TW" altLang="en-US" dirty="0" smtClean="0">
                <a:solidFill>
                  <a:srgbClr val="FF0000"/>
                </a:solidFill>
              </a:rPr>
              <a:t>台灣地區與大陸地區人民關係條例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zh-TW" altLang="en-US" dirty="0" smtClean="0"/>
              <a:t>最低位階的行政命令</a:t>
            </a:r>
            <a:r>
              <a:rPr lang="en-US" altLang="zh-TW" dirty="0" smtClean="0">
                <a:solidFill>
                  <a:srgbClr val="FF0000"/>
                </a:solidFill>
              </a:rPr>
              <a:t>, ex. 《</a:t>
            </a:r>
            <a:r>
              <a:rPr lang="zh-TW" altLang="en-US" dirty="0" smtClean="0">
                <a:solidFill>
                  <a:srgbClr val="FF0000"/>
                </a:solidFill>
              </a:rPr>
              <a:t>在大陸地區從事投資或技術合作審查原則</a:t>
            </a:r>
            <a:r>
              <a:rPr lang="en-US" altLang="zh-TW" dirty="0" smtClean="0">
                <a:solidFill>
                  <a:srgbClr val="FF0000"/>
                </a:solidFill>
              </a:rPr>
              <a:t>》</a:t>
            </a:r>
            <a:r>
              <a:rPr lang="zh-TW" altLang="en-US" dirty="0" smtClean="0">
                <a:solidFill>
                  <a:srgbClr val="FF0000"/>
                </a:solidFill>
              </a:rPr>
              <a:t>、 </a:t>
            </a:r>
            <a:r>
              <a:rPr lang="en-US" altLang="zh-TW" dirty="0" smtClean="0">
                <a:solidFill>
                  <a:srgbClr val="FF0000"/>
                </a:solidFill>
              </a:rPr>
              <a:t>《</a:t>
            </a:r>
            <a:r>
              <a:rPr lang="zh-TW" altLang="en-US" dirty="0" smtClean="0">
                <a:solidFill>
                  <a:srgbClr val="FF0000"/>
                </a:solidFill>
              </a:rPr>
              <a:t>在大陸地區從事投資或技術合作許可辦法</a:t>
            </a:r>
            <a:r>
              <a:rPr lang="en-US" altLang="zh-TW" dirty="0" smtClean="0">
                <a:solidFill>
                  <a:srgbClr val="FF0000"/>
                </a:solidFill>
              </a:rPr>
              <a:t>》……………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法律保留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法律保留：依憲法的規定，某些事項一定要用形式意義的「法律」才能規範，這些事項是「保留」給法律來做出規範的</a:t>
            </a:r>
            <a:endParaRPr lang="en-US" altLang="zh-TW" dirty="0" smtClean="0"/>
          </a:p>
          <a:p>
            <a:r>
              <a:rPr lang="zh-TW" altLang="en-US" dirty="0" smtClean="0"/>
              <a:t>憲法</a:t>
            </a:r>
            <a:r>
              <a:rPr lang="en-US" altLang="zh-TW" dirty="0" smtClean="0"/>
              <a:t>23</a:t>
            </a:r>
            <a:r>
              <a:rPr lang="zh-TW" altLang="en-US" dirty="0" smtClean="0"/>
              <a:t>條規定： 「</a:t>
            </a:r>
            <a:r>
              <a:rPr lang="zh-TW" altLang="en-US" dirty="0" smtClean="0">
                <a:solidFill>
                  <a:srgbClr val="FF0000"/>
                </a:solidFill>
              </a:rPr>
              <a:t>以上各條列舉之自由權利， 除為防止妨礙他人自由、 避免緊急危難、 維持社會秩序或增進公共利益所必要者外， 不得以法律限制之</a:t>
            </a:r>
            <a:r>
              <a:rPr lang="zh-TW" altLang="en-US" dirty="0" smtClean="0"/>
              <a:t>」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法律保留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憲法</a:t>
            </a:r>
            <a:r>
              <a:rPr lang="en-US" altLang="zh-TW" dirty="0" smtClean="0"/>
              <a:t>23</a:t>
            </a:r>
            <a:r>
              <a:rPr lang="zh-TW" altLang="en-US" dirty="0" smtClean="0"/>
              <a:t>條規定： 「</a:t>
            </a:r>
            <a:r>
              <a:rPr lang="zh-TW" altLang="en-US" dirty="0" smtClean="0">
                <a:solidFill>
                  <a:srgbClr val="FF0000"/>
                </a:solidFill>
              </a:rPr>
              <a:t>以上各條列舉之自由權利， 除為防止妨礙他人自由、 避免緊急危難、 維持社會秩序或增進公共利益所必要者外， 不得以法律限制之</a:t>
            </a:r>
            <a:r>
              <a:rPr lang="zh-TW" altLang="en-US" dirty="0" smtClean="0"/>
              <a:t>」</a:t>
            </a:r>
          </a:p>
          <a:p>
            <a:r>
              <a:rPr lang="zh-TW" altLang="en-US" dirty="0" smtClean="0"/>
              <a:t>反面來說，為了「防止妨礙他人自由、避免緊急危難、維持社會秩序或增進公共利益所必要」，需要限制人民的自由權利時，只能用「法律」來限制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依法行政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「法的位階」與「法律保留」兩者合在一起，就構成了我們常常講的依法行政。</a:t>
            </a:r>
            <a:endParaRPr lang="en-US" altLang="zh-TW" dirty="0" smtClean="0"/>
          </a:p>
          <a:p>
            <a:r>
              <a:rPr lang="zh-TW" altLang="en-US" dirty="0" smtClean="0"/>
              <a:t>依法行政原則是規範行政與立法機關權限的基本原則。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依法行政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消極方面：在法律位階方面，行政機關的行為不能牴觸立法機關所訂立的法律</a:t>
            </a:r>
            <a:endParaRPr lang="en-US" altLang="zh-TW" dirty="0" smtClean="0"/>
          </a:p>
          <a:p>
            <a:r>
              <a:rPr lang="zh-TW" altLang="en-US" dirty="0" smtClean="0"/>
              <a:t>積極方面：法律保留方面，關於人民之權利、義務等事項，是憲法「保留」給立法機關以法律規範的事項，行政機關如果沒有立法機關明確的法律授權，是不能自己用命令的方式來規範的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法律的種類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從法律的名稱上來區分</a:t>
            </a:r>
            <a:r>
              <a:rPr lang="en-US" altLang="zh-TW" dirty="0" smtClean="0"/>
              <a:t>, </a:t>
            </a:r>
            <a:r>
              <a:rPr lang="zh-TW" altLang="en-US" dirty="0" smtClean="0"/>
              <a:t>法律有法、律、條例、通則</a:t>
            </a:r>
            <a:endParaRPr lang="en-US" altLang="zh-TW" dirty="0" smtClean="0"/>
          </a:p>
          <a:p>
            <a:r>
              <a:rPr lang="zh-TW" altLang="en-US" dirty="0" smtClean="0"/>
              <a:t>法：民法、刑法</a:t>
            </a:r>
            <a:endParaRPr lang="en-US" altLang="zh-TW" dirty="0" smtClean="0"/>
          </a:p>
          <a:p>
            <a:r>
              <a:rPr lang="zh-TW" altLang="en-US" dirty="0" smtClean="0"/>
              <a:t>律：暫時軍律</a:t>
            </a:r>
            <a:r>
              <a:rPr lang="en-US" altLang="zh-TW" dirty="0" smtClean="0">
                <a:sym typeface="Wingdings" pitchFamily="2" charset="2"/>
              </a:rPr>
              <a:t></a:t>
            </a:r>
            <a:r>
              <a:rPr lang="zh-TW" altLang="en-US" dirty="0" smtClean="0">
                <a:sym typeface="Wingdings" pitchFamily="2" charset="2"/>
              </a:rPr>
              <a:t>已廢止</a:t>
            </a:r>
            <a:endParaRPr lang="en-US" altLang="zh-TW" dirty="0" smtClean="0">
              <a:sym typeface="Wingdings" pitchFamily="2" charset="2"/>
            </a:endParaRPr>
          </a:p>
          <a:p>
            <a:r>
              <a:rPr lang="zh-TW" altLang="en-US" dirty="0" smtClean="0">
                <a:sym typeface="Wingdings" pitchFamily="2" charset="2"/>
              </a:rPr>
              <a:t>條例：大多用在特殊領域的法律 </a:t>
            </a:r>
            <a:r>
              <a:rPr lang="en-US" altLang="zh-TW" dirty="0" smtClean="0">
                <a:sym typeface="Wingdings" pitchFamily="2" charset="2"/>
              </a:rPr>
              <a:t>ex. </a:t>
            </a:r>
            <a:r>
              <a:rPr lang="zh-TW" altLang="en-US" dirty="0" smtClean="0">
                <a:sym typeface="Wingdings" pitchFamily="2" charset="2"/>
              </a:rPr>
              <a:t>公寓大廈管理條例</a:t>
            </a:r>
            <a:endParaRPr lang="en-US" altLang="zh-TW" dirty="0" smtClean="0">
              <a:sym typeface="Wingdings" pitchFamily="2" charset="2"/>
            </a:endParaRPr>
          </a:p>
          <a:p>
            <a:r>
              <a:rPr lang="zh-TW" altLang="en-US" dirty="0" smtClean="0">
                <a:sym typeface="Wingdings" pitchFamily="2" charset="2"/>
              </a:rPr>
              <a:t>通則：通常用在某某組織通則</a:t>
            </a:r>
            <a:r>
              <a:rPr lang="en-US" altLang="zh-TW" dirty="0" smtClean="0">
                <a:sym typeface="Wingdings" pitchFamily="2" charset="2"/>
              </a:rPr>
              <a:t>,ex. </a:t>
            </a:r>
            <a:r>
              <a:rPr lang="zh-TW" altLang="en-US" dirty="0" smtClean="0">
                <a:sym typeface="Wingdings" pitchFamily="2" charset="2"/>
              </a:rPr>
              <a:t>地方稅法通則</a:t>
            </a:r>
            <a:endParaRPr lang="en-US" altLang="zh-TW" dirty="0" smtClean="0">
              <a:sym typeface="Wingdings" pitchFamily="2" charset="2"/>
            </a:endParaRP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公法、私法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公法與私法最主要的區分實益在於「法院管轄權」</a:t>
            </a:r>
            <a:endParaRPr lang="en-US" altLang="zh-TW" dirty="0" smtClean="0"/>
          </a:p>
          <a:p>
            <a:r>
              <a:rPr lang="zh-TW" altLang="en-US" dirty="0" smtClean="0"/>
              <a:t>私法：民法、票據法</a:t>
            </a:r>
            <a:endParaRPr lang="en-US" altLang="zh-TW" dirty="0" smtClean="0"/>
          </a:p>
          <a:p>
            <a:r>
              <a:rPr lang="zh-TW" altLang="en-US" dirty="0" smtClean="0"/>
              <a:t>公法：憲法、刑法、各種行政法、程序法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其他分類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國內法與國際法：</a:t>
            </a:r>
            <a:endParaRPr lang="en-US" altLang="zh-TW" dirty="0" smtClean="0"/>
          </a:p>
          <a:p>
            <a:r>
              <a:rPr lang="zh-TW" altLang="en-US" dirty="0" smtClean="0"/>
              <a:t>國內法只拘束國內的人、事、地、物</a:t>
            </a:r>
            <a:endParaRPr lang="en-US" altLang="zh-TW" dirty="0" smtClean="0"/>
          </a:p>
          <a:p>
            <a:r>
              <a:rPr lang="zh-TW" altLang="en-US" dirty="0" smtClean="0"/>
              <a:t>國際法則是對其他國家也有效的法律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普通法與特別法：</a:t>
            </a:r>
            <a:endParaRPr lang="en-US" altLang="zh-TW" dirty="0" smtClean="0"/>
          </a:p>
          <a:p>
            <a:r>
              <a:rPr lang="zh-TW" altLang="en-US" dirty="0" smtClean="0"/>
              <a:t>實體法與程序</a:t>
            </a:r>
            <a:r>
              <a:rPr lang="zh-TW" altLang="en-US" dirty="0" smtClean="0"/>
              <a:t>法：</a:t>
            </a:r>
            <a:r>
              <a:rPr lang="en-US" altLang="zh-TW" dirty="0" smtClean="0"/>
              <a:t>(</a:t>
            </a:r>
            <a:r>
              <a:rPr lang="zh-TW" altLang="en-US" dirty="0" smtClean="0"/>
              <a:t>行政法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zh-TW" altLang="en-US" dirty="0" smtClean="0">
                <a:sym typeface="Wingdings" panose="05000000000000000000" pitchFamily="2" charset="2"/>
              </a:rPr>
              <a:t>行政程序法</a:t>
            </a:r>
            <a:r>
              <a:rPr lang="en-US" altLang="zh-TW" dirty="0" smtClean="0">
                <a:sym typeface="Wingdings" panose="05000000000000000000" pitchFamily="2" charset="2"/>
              </a:rPr>
              <a:t>)</a:t>
            </a:r>
            <a:endParaRPr lang="en-US" altLang="zh-TW" dirty="0" smtClean="0"/>
          </a:p>
          <a:p>
            <a:r>
              <a:rPr lang="zh-TW" altLang="en-US" dirty="0" smtClean="0"/>
              <a:t>組織法與行為</a:t>
            </a:r>
            <a:r>
              <a:rPr lang="zh-TW" altLang="en-US" dirty="0" smtClean="0"/>
              <a:t>法</a:t>
            </a:r>
            <a:r>
              <a:rPr lang="en-US" altLang="zh-TW" dirty="0" smtClean="0"/>
              <a:t>:(</a:t>
            </a:r>
            <a:r>
              <a:rPr lang="zh-TW" altLang="en-US" dirty="0" smtClean="0"/>
              <a:t> 內政部警政署刑事警察局組織條例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zh-TW" altLang="en-US" dirty="0" smtClean="0">
                <a:sym typeface="Wingdings" panose="05000000000000000000" pitchFamily="2" charset="2"/>
              </a:rPr>
              <a:t>警察職權行使法</a:t>
            </a:r>
            <a:r>
              <a:rPr lang="en-US" altLang="zh-TW" dirty="0" smtClean="0">
                <a:sym typeface="Wingdings" panose="05000000000000000000" pitchFamily="2" charset="2"/>
              </a:rPr>
              <a:t>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龍騰四海">
  <a:themeElements>
    <a:clrScheme name="龍騰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龍騰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龍騰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38</TotalTime>
  <Words>853</Words>
  <Application>Microsoft Office PowerPoint</Application>
  <PresentationFormat>如螢幕大小 (4:3)</PresentationFormat>
  <Paragraphs>82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8" baseType="lpstr">
      <vt:lpstr>华文楷体</vt:lpstr>
      <vt:lpstr>微軟正黑體</vt:lpstr>
      <vt:lpstr>新細明體</vt:lpstr>
      <vt:lpstr>Arial</vt:lpstr>
      <vt:lpstr>Cambria</vt:lpstr>
      <vt:lpstr>Maiandra GD</vt:lpstr>
      <vt:lpstr>Wingdings</vt:lpstr>
      <vt:lpstr>Wingdings 2</vt:lpstr>
      <vt:lpstr>龍騰四海</vt:lpstr>
      <vt:lpstr>實用法律與思辨</vt:lpstr>
      <vt:lpstr>教材</vt:lpstr>
      <vt:lpstr>評量標準</vt:lpstr>
      <vt:lpstr>上課要求</vt:lpstr>
      <vt:lpstr>分組辯論報告</vt:lpstr>
      <vt:lpstr>法院參觀報告</vt:lpstr>
      <vt:lpstr>影片欣賞</vt:lpstr>
      <vt:lpstr>法源</vt:lpstr>
      <vt:lpstr>法源</vt:lpstr>
      <vt:lpstr>法源</vt:lpstr>
      <vt:lpstr>法的位階</vt:lpstr>
      <vt:lpstr>法的位階</vt:lpstr>
      <vt:lpstr>法律保留</vt:lpstr>
      <vt:lpstr>法律保留</vt:lpstr>
      <vt:lpstr>依法行政</vt:lpstr>
      <vt:lpstr>依法行政</vt:lpstr>
      <vt:lpstr>法律的種類</vt:lpstr>
      <vt:lpstr>公法、私法</vt:lpstr>
      <vt:lpstr>其他分類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實用法律與思辨</dc:title>
  <dc:creator>HP-</dc:creator>
  <cp:lastModifiedBy>User</cp:lastModifiedBy>
  <cp:revision>11</cp:revision>
  <dcterms:created xsi:type="dcterms:W3CDTF">2013-05-18T05:19:23Z</dcterms:created>
  <dcterms:modified xsi:type="dcterms:W3CDTF">2019-03-06T12:53:32Z</dcterms:modified>
</cp:coreProperties>
</file>