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Lst>
  <p:notesMasterIdLst>
    <p:notesMasterId r:id="rId29"/>
  </p:notesMasterIdLst>
  <p:sldIdLst>
    <p:sldId id="256" r:id="rId2"/>
    <p:sldId id="257" r:id="rId3"/>
    <p:sldId id="284" r:id="rId4"/>
    <p:sldId id="285" r:id="rId5"/>
    <p:sldId id="286" r:id="rId6"/>
    <p:sldId id="287" r:id="rId7"/>
    <p:sldId id="288" r:id="rId8"/>
    <p:sldId id="289" r:id="rId9"/>
    <p:sldId id="290" r:id="rId10"/>
    <p:sldId id="291" r:id="rId11"/>
    <p:sldId id="292" r:id="rId12"/>
    <p:sldId id="277"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273" r:id="rId2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4ECDC4"/>
    <a:srgbClr val="B8EB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8D5975AB-7FEB-4BBE-9659-3F8786A8EBC1}">
  <a:tblStyle styleId="{8D5975AB-7FEB-4BBE-9659-3F8786A8EBC1}"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34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79946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09725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23272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2739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19730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89140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14181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52258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3740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79552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33891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580764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568306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77831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78227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31899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987997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73297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15090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000487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51209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5911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510554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0" name="Shape 2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bg>
      <p:bgPr>
        <a:solidFill>
          <a:srgbClr val="C7F464"/>
        </a:solidFill>
        <a:effectLst/>
      </p:bgPr>
    </p:bg>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3012325" y="2960550"/>
            <a:ext cx="5445899" cy="2405700"/>
          </a:xfrm>
          <a:prstGeom prst="rect">
            <a:avLst/>
          </a:prstGeom>
        </p:spPr>
        <p:txBody>
          <a:bodyPr lIns="91425" tIns="91425" rIns="91425" bIns="91425" anchor="b" anchorCtr="0"/>
          <a:lstStyle>
            <a:lvl1pPr lvl="0" algn="r">
              <a:spcBef>
                <a:spcPts val="0"/>
              </a:spcBef>
              <a:buSzPct val="100000"/>
              <a:defRPr sz="4800"/>
            </a:lvl1pPr>
            <a:lvl2pPr lvl="1" algn="r">
              <a:spcBef>
                <a:spcPts val="0"/>
              </a:spcBef>
              <a:buSzPct val="100000"/>
              <a:defRPr sz="6000"/>
            </a:lvl2pPr>
            <a:lvl3pPr lvl="2" algn="r">
              <a:spcBef>
                <a:spcPts val="0"/>
              </a:spcBef>
              <a:buSzPct val="100000"/>
              <a:defRPr sz="6000"/>
            </a:lvl3pPr>
            <a:lvl4pPr lvl="3" algn="r">
              <a:spcBef>
                <a:spcPts val="0"/>
              </a:spcBef>
              <a:buSzPct val="100000"/>
              <a:defRPr sz="6000"/>
            </a:lvl4pPr>
            <a:lvl5pPr lvl="4" algn="r">
              <a:spcBef>
                <a:spcPts val="0"/>
              </a:spcBef>
              <a:buSzPct val="100000"/>
              <a:defRPr sz="6000"/>
            </a:lvl5pPr>
            <a:lvl6pPr lvl="5" algn="r">
              <a:spcBef>
                <a:spcPts val="0"/>
              </a:spcBef>
              <a:buSzPct val="100000"/>
              <a:defRPr sz="6000"/>
            </a:lvl6pPr>
            <a:lvl7pPr lvl="6" algn="r">
              <a:spcBef>
                <a:spcPts val="0"/>
              </a:spcBef>
              <a:buSzPct val="100000"/>
              <a:defRPr sz="6000"/>
            </a:lvl7pPr>
            <a:lvl8pPr lvl="7" algn="r">
              <a:spcBef>
                <a:spcPts val="0"/>
              </a:spcBef>
              <a:buSzPct val="100000"/>
              <a:defRPr sz="6000"/>
            </a:lvl8pPr>
            <a:lvl9pPr lvl="8" algn="r">
              <a:spcBef>
                <a:spcPts val="0"/>
              </a:spcBef>
              <a:buSzPct val="100000"/>
              <a:defRPr sz="6000"/>
            </a:lvl9pPr>
          </a:lstStyle>
          <a:p>
            <a:endParaRPr/>
          </a:p>
        </p:txBody>
      </p:sp>
      <p:sp>
        <p:nvSpPr>
          <p:cNvPr id="10" name="Shape 10"/>
          <p:cNvSpPr/>
          <p:nvPr/>
        </p:nvSpPr>
        <p:spPr>
          <a:xfrm>
            <a:off x="6208125" y="5619450"/>
            <a:ext cx="2250000" cy="137699"/>
          </a:xfrm>
          <a:prstGeom prst="rect">
            <a:avLst/>
          </a:prstGeom>
          <a:solidFill>
            <a:srgbClr val="4ECDC4"/>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691200" y="634299"/>
            <a:ext cx="7761599" cy="6579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691200" y="1857900"/>
            <a:ext cx="3767400" cy="4710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9" name="Shape 29"/>
          <p:cNvSpPr txBox="1">
            <a:spLocks noGrp="1"/>
          </p:cNvSpPr>
          <p:nvPr>
            <p:ph type="body" idx="2"/>
          </p:nvPr>
        </p:nvSpPr>
        <p:spPr>
          <a:xfrm>
            <a:off x="4685500" y="1857900"/>
            <a:ext cx="3767400" cy="4710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p:nvPr/>
        </p:nvSpPr>
        <p:spPr>
          <a:xfrm>
            <a:off x="813272" y="1506188"/>
            <a:ext cx="1533600" cy="137699"/>
          </a:xfrm>
          <a:prstGeom prst="rect">
            <a:avLst/>
          </a:prstGeom>
          <a:solidFill>
            <a:srgbClr val="4ECDC4"/>
          </a:soli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a:off x="0" y="0"/>
            <a:ext cx="137699" cy="6858000"/>
          </a:xfrm>
          <a:prstGeom prst="rect">
            <a:avLst/>
          </a:prstGeom>
          <a:solidFill>
            <a:srgbClr val="C7F464"/>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691200" y="634299"/>
            <a:ext cx="7761599" cy="6579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4" name="Shape 34"/>
          <p:cNvSpPr txBox="1">
            <a:spLocks noGrp="1"/>
          </p:cNvSpPr>
          <p:nvPr>
            <p:ph type="body" idx="1"/>
          </p:nvPr>
        </p:nvSpPr>
        <p:spPr>
          <a:xfrm>
            <a:off x="691200" y="1857900"/>
            <a:ext cx="2501699" cy="4710000"/>
          </a:xfrm>
          <a:prstGeom prst="rect">
            <a:avLst/>
          </a:prstGeom>
        </p:spPr>
        <p:txBody>
          <a:bodyPr lIns="91425" tIns="91425" rIns="91425" bIns="91425" anchor="t" anchorCtr="0"/>
          <a:lstStyle>
            <a:lvl1pPr lvl="0" rtl="0">
              <a:spcBef>
                <a:spcPts val="0"/>
              </a:spcBef>
              <a:buSzPct val="100000"/>
              <a:defRPr sz="2000"/>
            </a:lvl1pPr>
            <a:lvl2pPr lvl="1" rtl="0">
              <a:spcBef>
                <a:spcPts val="0"/>
              </a:spcBef>
              <a:defRPr/>
            </a:lvl2pPr>
            <a:lvl3pPr lvl="2" rtl="0">
              <a:spcBef>
                <a:spcPts val="0"/>
              </a:spcBef>
              <a:defRPr/>
            </a:lvl3pPr>
            <a:lvl4pPr lvl="3" rtl="0">
              <a:spcBef>
                <a:spcPts val="0"/>
              </a:spcBef>
              <a:buSzPct val="100000"/>
              <a:defRPr sz="2000"/>
            </a:lvl4pPr>
            <a:lvl5pPr lvl="4" rtl="0">
              <a:spcBef>
                <a:spcPts val="0"/>
              </a:spcBef>
              <a:buSzPct val="100000"/>
              <a:defRPr sz="2000"/>
            </a:lvl5pPr>
            <a:lvl6pPr lvl="5" rtl="0">
              <a:spcBef>
                <a:spcPts val="0"/>
              </a:spcBef>
              <a:buSzPct val="100000"/>
              <a:defRPr sz="2000"/>
            </a:lvl6pPr>
            <a:lvl7pPr lvl="6" rtl="0">
              <a:spcBef>
                <a:spcPts val="0"/>
              </a:spcBef>
              <a:buSzPct val="100000"/>
              <a:defRPr sz="2000"/>
            </a:lvl7pPr>
            <a:lvl8pPr lvl="7" rtl="0">
              <a:spcBef>
                <a:spcPts val="0"/>
              </a:spcBef>
              <a:buSzPct val="100000"/>
              <a:defRPr sz="2000"/>
            </a:lvl8pPr>
            <a:lvl9pPr lvl="8" rtl="0">
              <a:spcBef>
                <a:spcPts val="0"/>
              </a:spcBef>
              <a:buSzPct val="100000"/>
              <a:defRPr sz="2000"/>
            </a:lvl9pPr>
          </a:lstStyle>
          <a:p>
            <a:endParaRPr/>
          </a:p>
        </p:txBody>
      </p:sp>
      <p:sp>
        <p:nvSpPr>
          <p:cNvPr id="35" name="Shape 35"/>
          <p:cNvSpPr txBox="1">
            <a:spLocks noGrp="1"/>
          </p:cNvSpPr>
          <p:nvPr>
            <p:ph type="body" idx="2"/>
          </p:nvPr>
        </p:nvSpPr>
        <p:spPr>
          <a:xfrm>
            <a:off x="3321087" y="1857900"/>
            <a:ext cx="2501699" cy="4710000"/>
          </a:xfrm>
          <a:prstGeom prst="rect">
            <a:avLst/>
          </a:prstGeom>
        </p:spPr>
        <p:txBody>
          <a:bodyPr lIns="91425" tIns="91425" rIns="91425" bIns="91425" anchor="t" anchorCtr="0"/>
          <a:lstStyle>
            <a:lvl1pPr lvl="0" rtl="0">
              <a:spcBef>
                <a:spcPts val="0"/>
              </a:spcBef>
              <a:buSzPct val="100000"/>
              <a:defRPr sz="2000"/>
            </a:lvl1pPr>
            <a:lvl2pPr lvl="1" rtl="0">
              <a:spcBef>
                <a:spcPts val="0"/>
              </a:spcBef>
              <a:defRPr/>
            </a:lvl2pPr>
            <a:lvl3pPr lvl="2" rtl="0">
              <a:spcBef>
                <a:spcPts val="0"/>
              </a:spcBef>
              <a:defRPr/>
            </a:lvl3pPr>
            <a:lvl4pPr lvl="3" rtl="0">
              <a:spcBef>
                <a:spcPts val="0"/>
              </a:spcBef>
              <a:buSzPct val="100000"/>
              <a:defRPr sz="2000"/>
            </a:lvl4pPr>
            <a:lvl5pPr lvl="4" rtl="0">
              <a:spcBef>
                <a:spcPts val="0"/>
              </a:spcBef>
              <a:buSzPct val="100000"/>
              <a:defRPr sz="2000"/>
            </a:lvl5pPr>
            <a:lvl6pPr lvl="5" rtl="0">
              <a:spcBef>
                <a:spcPts val="0"/>
              </a:spcBef>
              <a:buSzPct val="100000"/>
              <a:defRPr sz="2000"/>
            </a:lvl6pPr>
            <a:lvl7pPr lvl="6" rtl="0">
              <a:spcBef>
                <a:spcPts val="0"/>
              </a:spcBef>
              <a:buSzPct val="100000"/>
              <a:defRPr sz="2000"/>
            </a:lvl7pPr>
            <a:lvl8pPr lvl="7" rtl="0">
              <a:spcBef>
                <a:spcPts val="0"/>
              </a:spcBef>
              <a:buSzPct val="100000"/>
              <a:defRPr sz="2000"/>
            </a:lvl8pPr>
            <a:lvl9pPr lvl="8" rtl="0">
              <a:spcBef>
                <a:spcPts val="0"/>
              </a:spcBef>
              <a:buSzPct val="100000"/>
              <a:defRPr sz="2000"/>
            </a:lvl9pPr>
          </a:lstStyle>
          <a:p>
            <a:endParaRPr/>
          </a:p>
        </p:txBody>
      </p:sp>
      <p:sp>
        <p:nvSpPr>
          <p:cNvPr id="36" name="Shape 36"/>
          <p:cNvSpPr txBox="1">
            <a:spLocks noGrp="1"/>
          </p:cNvSpPr>
          <p:nvPr>
            <p:ph type="body" idx="3"/>
          </p:nvPr>
        </p:nvSpPr>
        <p:spPr>
          <a:xfrm>
            <a:off x="5950975" y="1857900"/>
            <a:ext cx="2501699" cy="4710000"/>
          </a:xfrm>
          <a:prstGeom prst="rect">
            <a:avLst/>
          </a:prstGeom>
        </p:spPr>
        <p:txBody>
          <a:bodyPr lIns="91425" tIns="91425" rIns="91425" bIns="91425" anchor="t" anchorCtr="0"/>
          <a:lstStyle>
            <a:lvl1pPr lvl="0" rtl="0">
              <a:spcBef>
                <a:spcPts val="0"/>
              </a:spcBef>
              <a:buSzPct val="100000"/>
              <a:defRPr sz="2000"/>
            </a:lvl1pPr>
            <a:lvl2pPr lvl="1" rtl="0">
              <a:spcBef>
                <a:spcPts val="0"/>
              </a:spcBef>
              <a:defRPr/>
            </a:lvl2pPr>
            <a:lvl3pPr lvl="2" rtl="0">
              <a:spcBef>
                <a:spcPts val="0"/>
              </a:spcBef>
              <a:defRPr/>
            </a:lvl3pPr>
            <a:lvl4pPr lvl="3" rtl="0">
              <a:spcBef>
                <a:spcPts val="0"/>
              </a:spcBef>
              <a:buSzPct val="100000"/>
              <a:defRPr sz="2000"/>
            </a:lvl4pPr>
            <a:lvl5pPr lvl="4" rtl="0">
              <a:spcBef>
                <a:spcPts val="0"/>
              </a:spcBef>
              <a:buSzPct val="100000"/>
              <a:defRPr sz="2000"/>
            </a:lvl5pPr>
            <a:lvl6pPr lvl="5" rtl="0">
              <a:spcBef>
                <a:spcPts val="0"/>
              </a:spcBef>
              <a:buSzPct val="100000"/>
              <a:defRPr sz="2000"/>
            </a:lvl6pPr>
            <a:lvl7pPr lvl="6" rtl="0">
              <a:spcBef>
                <a:spcPts val="0"/>
              </a:spcBef>
              <a:buSzPct val="100000"/>
              <a:defRPr sz="2000"/>
            </a:lvl7pPr>
            <a:lvl8pPr lvl="7" rtl="0">
              <a:spcBef>
                <a:spcPts val="0"/>
              </a:spcBef>
              <a:buSzPct val="100000"/>
              <a:defRPr sz="2000"/>
            </a:lvl8pPr>
            <a:lvl9pPr lvl="8" rtl="0">
              <a:spcBef>
                <a:spcPts val="0"/>
              </a:spcBef>
              <a:buSzPct val="100000"/>
              <a:defRPr sz="2000"/>
            </a:lvl9pPr>
          </a:lstStyle>
          <a:p>
            <a:endParaRPr/>
          </a:p>
        </p:txBody>
      </p:sp>
      <p:sp>
        <p:nvSpPr>
          <p:cNvPr id="37" name="Shape 37"/>
          <p:cNvSpPr/>
          <p:nvPr/>
        </p:nvSpPr>
        <p:spPr>
          <a:xfrm>
            <a:off x="813272" y="1506188"/>
            <a:ext cx="1533600" cy="137699"/>
          </a:xfrm>
          <a:prstGeom prst="rect">
            <a:avLst/>
          </a:prstGeom>
          <a:solidFill>
            <a:srgbClr val="4ECDC4"/>
          </a:solidFill>
          <a:ln>
            <a:noFill/>
          </a:ln>
        </p:spPr>
        <p:txBody>
          <a:bodyPr lIns="91425" tIns="91425" rIns="91425" bIns="91425" anchor="ctr" anchorCtr="0">
            <a:noAutofit/>
          </a:bodyPr>
          <a:lstStyle/>
          <a:p>
            <a:pPr lvl="0">
              <a:spcBef>
                <a:spcPts val="0"/>
              </a:spcBef>
              <a:buNone/>
            </a:pPr>
            <a:endParaRPr/>
          </a:p>
        </p:txBody>
      </p:sp>
      <p:sp>
        <p:nvSpPr>
          <p:cNvPr id="38" name="Shape 38"/>
          <p:cNvSpPr/>
          <p:nvPr/>
        </p:nvSpPr>
        <p:spPr>
          <a:xfrm>
            <a:off x="0" y="0"/>
            <a:ext cx="137699" cy="6858000"/>
          </a:xfrm>
          <a:prstGeom prst="rect">
            <a:avLst/>
          </a:prstGeom>
          <a:solidFill>
            <a:srgbClr val="C7F464"/>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bg>
      <p:bgPr>
        <a:solidFill>
          <a:srgbClr val="4ECDC4"/>
        </a:solidFill>
        <a:effectLst/>
      </p:bgPr>
    </p:bg>
    <p:spTree>
      <p:nvGrpSpPr>
        <p:cNvPr id="1" name="Shape 47"/>
        <p:cNvGrpSpPr/>
        <p:nvPr/>
      </p:nvGrpSpPr>
      <p:grpSpPr>
        <a:xfrm>
          <a:off x="0" y="0"/>
          <a:ext cx="0" cy="0"/>
          <a:chOff x="0" y="0"/>
          <a:chExt cx="0" cy="0"/>
        </a:xfrm>
      </p:grpSpPr>
      <p:sp>
        <p:nvSpPr>
          <p:cNvPr id="48" name="Shape 48"/>
          <p:cNvSpPr/>
          <p:nvPr/>
        </p:nvSpPr>
        <p:spPr>
          <a:xfrm>
            <a:off x="-3" y="6720300"/>
            <a:ext cx="9144000" cy="137699"/>
          </a:xfrm>
          <a:prstGeom prst="rect">
            <a:avLst/>
          </a:prstGeom>
          <a:solidFill>
            <a:srgbClr val="C7F464"/>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91200" y="634299"/>
            <a:ext cx="7761599" cy="657900"/>
          </a:xfrm>
          <a:prstGeom prst="rect">
            <a:avLst/>
          </a:prstGeom>
          <a:noFill/>
          <a:ln>
            <a:noFill/>
          </a:ln>
        </p:spPr>
        <p:txBody>
          <a:bodyPr lIns="91425" tIns="91425" rIns="91425" bIns="91425" anchor="b" anchorCtr="0"/>
          <a:lstStyle>
            <a:lvl1pPr lvl="0">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1pPr>
            <a:lvl2pPr lvl="1">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2pPr>
            <a:lvl3pPr lvl="2">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3pPr>
            <a:lvl4pPr lvl="3">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4pPr>
            <a:lvl5pPr lvl="4">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5pPr>
            <a:lvl6pPr lvl="5">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6pPr>
            <a:lvl7pPr lvl="6">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7pPr>
            <a:lvl8pPr lvl="7">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8pPr>
            <a:lvl9pPr lvl="8">
              <a:spcBef>
                <a:spcPts val="0"/>
              </a:spcBef>
              <a:buClr>
                <a:srgbClr val="454F5B"/>
              </a:buClr>
              <a:buSzPct val="100000"/>
              <a:buFont typeface="Montserrat"/>
              <a:buNone/>
              <a:defRPr sz="3000" b="1">
                <a:solidFill>
                  <a:srgbClr val="454F5B"/>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691200" y="1811604"/>
            <a:ext cx="7761599" cy="4412100"/>
          </a:xfrm>
          <a:prstGeom prst="rect">
            <a:avLst/>
          </a:prstGeom>
          <a:noFill/>
          <a:ln>
            <a:noFill/>
          </a:ln>
        </p:spPr>
        <p:txBody>
          <a:bodyPr lIns="91425" tIns="91425" rIns="91425" bIns="91425" anchor="t" anchorCtr="0"/>
          <a:lstStyle>
            <a:lvl1pPr lvl="0">
              <a:spcBef>
                <a:spcPts val="600"/>
              </a:spcBef>
              <a:buClr>
                <a:srgbClr val="C7F464"/>
              </a:buClr>
              <a:buSzPct val="100000"/>
              <a:buFont typeface="Montserrat"/>
              <a:buChar char="▣"/>
              <a:defRPr sz="2400">
                <a:solidFill>
                  <a:srgbClr val="454F5B"/>
                </a:solidFill>
                <a:latin typeface="Montserrat"/>
                <a:ea typeface="Montserrat"/>
                <a:cs typeface="Montserrat"/>
                <a:sym typeface="Montserrat"/>
              </a:defRPr>
            </a:lvl1pPr>
            <a:lvl2pPr lvl="1">
              <a:spcBef>
                <a:spcPts val="480"/>
              </a:spcBef>
              <a:buClr>
                <a:srgbClr val="C7F464"/>
              </a:buClr>
              <a:buSzPct val="100000"/>
              <a:buFont typeface="Montserrat"/>
              <a:buChar char="□"/>
              <a:defRPr sz="2000">
                <a:solidFill>
                  <a:srgbClr val="454F5B"/>
                </a:solidFill>
                <a:latin typeface="Montserrat"/>
                <a:ea typeface="Montserrat"/>
                <a:cs typeface="Montserrat"/>
                <a:sym typeface="Montserrat"/>
              </a:defRPr>
            </a:lvl2pPr>
            <a:lvl3pPr lvl="2">
              <a:spcBef>
                <a:spcPts val="480"/>
              </a:spcBef>
              <a:buClr>
                <a:srgbClr val="C7F464"/>
              </a:buClr>
              <a:buSzPct val="100000"/>
              <a:buFont typeface="Montserrat"/>
              <a:buChar char="■"/>
              <a:defRPr sz="2000">
                <a:solidFill>
                  <a:srgbClr val="454F5B"/>
                </a:solidFill>
                <a:latin typeface="Montserrat"/>
                <a:ea typeface="Montserrat"/>
                <a:cs typeface="Montserrat"/>
                <a:sym typeface="Montserrat"/>
              </a:defRPr>
            </a:lvl3pPr>
            <a:lvl4pPr lvl="3">
              <a:spcBef>
                <a:spcPts val="360"/>
              </a:spcBef>
              <a:buClr>
                <a:srgbClr val="C7F464"/>
              </a:buClr>
              <a:buSzPct val="100000"/>
              <a:buFont typeface="Montserrat"/>
              <a:buChar char="●"/>
              <a:defRPr sz="1800">
                <a:solidFill>
                  <a:srgbClr val="454F5B"/>
                </a:solidFill>
                <a:latin typeface="Montserrat"/>
                <a:ea typeface="Montserrat"/>
                <a:cs typeface="Montserrat"/>
                <a:sym typeface="Montserrat"/>
              </a:defRPr>
            </a:lvl4pPr>
            <a:lvl5pPr lvl="4">
              <a:spcBef>
                <a:spcPts val="360"/>
              </a:spcBef>
              <a:buClr>
                <a:srgbClr val="C7F464"/>
              </a:buClr>
              <a:buSzPct val="100000"/>
              <a:buFont typeface="Montserrat"/>
              <a:buChar char="○"/>
              <a:defRPr sz="1800">
                <a:solidFill>
                  <a:srgbClr val="454F5B"/>
                </a:solidFill>
                <a:latin typeface="Montserrat"/>
                <a:ea typeface="Montserrat"/>
                <a:cs typeface="Montserrat"/>
                <a:sym typeface="Montserrat"/>
              </a:defRPr>
            </a:lvl5pPr>
            <a:lvl6pPr lvl="5">
              <a:spcBef>
                <a:spcPts val="360"/>
              </a:spcBef>
              <a:buClr>
                <a:srgbClr val="C7F464"/>
              </a:buClr>
              <a:buSzPct val="100000"/>
              <a:buFont typeface="Montserrat"/>
              <a:buChar char="■"/>
              <a:defRPr sz="1800">
                <a:solidFill>
                  <a:srgbClr val="454F5B"/>
                </a:solidFill>
                <a:latin typeface="Montserrat"/>
                <a:ea typeface="Montserrat"/>
                <a:cs typeface="Montserrat"/>
                <a:sym typeface="Montserrat"/>
              </a:defRPr>
            </a:lvl6pPr>
            <a:lvl7pPr lvl="6">
              <a:spcBef>
                <a:spcPts val="360"/>
              </a:spcBef>
              <a:buClr>
                <a:srgbClr val="C7F464"/>
              </a:buClr>
              <a:buSzPct val="100000"/>
              <a:buFont typeface="Montserrat"/>
              <a:buChar char="●"/>
              <a:defRPr sz="1800">
                <a:solidFill>
                  <a:srgbClr val="454F5B"/>
                </a:solidFill>
                <a:latin typeface="Montserrat"/>
                <a:ea typeface="Montserrat"/>
                <a:cs typeface="Montserrat"/>
                <a:sym typeface="Montserrat"/>
              </a:defRPr>
            </a:lvl7pPr>
            <a:lvl8pPr lvl="7">
              <a:spcBef>
                <a:spcPts val="360"/>
              </a:spcBef>
              <a:buClr>
                <a:srgbClr val="C7F464"/>
              </a:buClr>
              <a:buSzPct val="100000"/>
              <a:buFont typeface="Montserrat"/>
              <a:buChar char="○"/>
              <a:defRPr sz="1800">
                <a:solidFill>
                  <a:srgbClr val="454F5B"/>
                </a:solidFill>
                <a:latin typeface="Montserrat"/>
                <a:ea typeface="Montserrat"/>
                <a:cs typeface="Montserrat"/>
                <a:sym typeface="Montserrat"/>
              </a:defRPr>
            </a:lvl8pPr>
            <a:lvl9pPr lvl="8">
              <a:spcBef>
                <a:spcPts val="360"/>
              </a:spcBef>
              <a:buClr>
                <a:srgbClr val="C7F464"/>
              </a:buClr>
              <a:buSzPct val="100000"/>
              <a:buFont typeface="Montserrat"/>
              <a:buChar char="■"/>
              <a:defRPr sz="1800">
                <a:solidFill>
                  <a:srgbClr val="454F5B"/>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3" r:id="rId3"/>
    <p:sldLayoutId id="2147483656" r:id="rId4"/>
  </p:sldLayoutIdLst>
  <p:transition>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ctrTitle"/>
          </p:nvPr>
        </p:nvSpPr>
        <p:spPr>
          <a:xfrm>
            <a:off x="1868557" y="2960550"/>
            <a:ext cx="6589668" cy="2405700"/>
          </a:xfrm>
          <a:prstGeom prst="rect">
            <a:avLst/>
          </a:prstGeom>
        </p:spPr>
        <p:txBody>
          <a:bodyPr lIns="91425" tIns="91425" rIns="91425" bIns="91425" anchor="b" anchorCtr="0">
            <a:noAutofit/>
          </a:bodyPr>
          <a:lstStyle/>
          <a:p>
            <a:pPr lvl="0"/>
            <a:r>
              <a:rPr lang="zh-TW" altLang="en-US" dirty="0">
                <a:latin typeface="微軟正黑體" panose="020B0604030504040204" pitchFamily="34" charset="-120"/>
                <a:ea typeface="微軟正黑體" panose="020B0604030504040204" pitchFamily="34" charset="-120"/>
              </a:rPr>
              <a:t>第六章</a:t>
            </a:r>
            <a:br>
              <a:rPr lang="en-US" altLang="zh-TW" dirty="0">
                <a:latin typeface="微軟正黑體" panose="020B0604030504040204" pitchFamily="34" charset="-120"/>
                <a:ea typeface="微軟正黑體" panose="020B0604030504040204" pitchFamily="34" charset="-120"/>
              </a:rPr>
            </a:br>
            <a:r>
              <a:rPr lang="zh-TW" altLang="en-US" dirty="0">
                <a:latin typeface="微軟正黑體" panose="020B0604030504040204" pitchFamily="34" charset="-120"/>
                <a:ea typeface="微軟正黑體" panose="020B0604030504040204" pitchFamily="34" charset="-120"/>
              </a:rPr>
              <a:t>班級領導的理論與策略</a:t>
            </a:r>
            <a:endParaRPr lang="en"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800" dirty="0">
                <a:latin typeface="微軟正黑體" panose="020B0604030504040204" pitchFamily="34" charset="-120"/>
                <a:ea typeface="微軟正黑體" panose="020B0604030504040204" pitchFamily="34" charset="-120"/>
              </a:rPr>
              <a:t>一、	重要的理論與策略</a:t>
            </a:r>
            <a:endParaRPr lang="en" sz="4800" dirty="0">
              <a:latin typeface="微軟正黑體" panose="020B0604030504040204" pitchFamily="34" charset="-120"/>
              <a:ea typeface="微軟正黑體" panose="020B0604030504040204" pitchFamily="34" charset="-120"/>
            </a:endParaRPr>
          </a:p>
        </p:txBody>
      </p:sp>
      <p:sp>
        <p:nvSpPr>
          <p:cNvPr id="60" name="Shape 60"/>
          <p:cNvSpPr txBox="1"/>
          <p:nvPr/>
        </p:nvSpPr>
        <p:spPr>
          <a:xfrm>
            <a:off x="742500" y="2041863"/>
            <a:ext cx="4813474" cy="780850"/>
          </a:xfrm>
          <a:prstGeom prst="rect">
            <a:avLst/>
          </a:prstGeom>
          <a:noFill/>
          <a:ln>
            <a:noFill/>
          </a:ln>
        </p:spPr>
        <p:txBody>
          <a:bodyPr lIns="91425" tIns="91425" rIns="91425" bIns="91425" anchor="t" anchorCtr="0">
            <a:noAutofit/>
          </a:bodyPr>
          <a:lstStyle/>
          <a:p>
            <a:pPr lvl="0">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cs typeface="Montserrat"/>
                <a:sym typeface="Montserrat"/>
              </a:rPr>
              <a:t>（一）</a:t>
            </a:r>
            <a:r>
              <a:rPr lang="en-US" altLang="zh-TW" sz="3200" b="1" dirty="0">
                <a:solidFill>
                  <a:srgbClr val="4ECDC4"/>
                </a:solidFill>
                <a:latin typeface="微軟正黑體" panose="020B0604030504040204" pitchFamily="34" charset="-120"/>
                <a:ea typeface="微軟正黑體" panose="020B0604030504040204" pitchFamily="34" charset="-120"/>
                <a:cs typeface="Montserrat"/>
                <a:sym typeface="Montserrat"/>
              </a:rPr>
              <a:t>Bass</a:t>
            </a:r>
            <a:r>
              <a:rPr lang="zh-TW" altLang="en-US" sz="3200" b="1" dirty="0">
                <a:solidFill>
                  <a:srgbClr val="4ECDC4"/>
                </a:solidFill>
                <a:latin typeface="微軟正黑體" panose="020B0604030504040204" pitchFamily="34" charset="-120"/>
                <a:ea typeface="微軟正黑體" panose="020B0604030504040204" pitchFamily="34" charset="-120"/>
                <a:cs typeface="Montserrat"/>
                <a:sym typeface="Montserrat"/>
              </a:rPr>
              <a:t>的轉化領導</a:t>
            </a:r>
            <a:endParaRPr lang="en-US" altLang="zh-TW" sz="3200" b="1" dirty="0">
              <a:solidFill>
                <a:srgbClr val="4ECDC4"/>
              </a:solidFill>
              <a:latin typeface="微軟正黑體" panose="020B0604030504040204" pitchFamily="34" charset="-120"/>
              <a:ea typeface="微軟正黑體" panose="020B0604030504040204" pitchFamily="34" charset="-120"/>
              <a:cs typeface="Montserrat"/>
              <a:sym typeface="Montserrat"/>
            </a:endParaRPr>
          </a:p>
        </p:txBody>
      </p:sp>
      <p:sp>
        <p:nvSpPr>
          <p:cNvPr id="3" name="矩形 2">
            <a:extLst>
              <a:ext uri="{FF2B5EF4-FFF2-40B4-BE49-F238E27FC236}">
                <a16:creationId xmlns:a16="http://schemas.microsoft.com/office/drawing/2014/main" id="{A327BEF8-8C5B-43F7-A76C-41999888CD7F}"/>
              </a:ext>
            </a:extLst>
          </p:cNvPr>
          <p:cNvSpPr/>
          <p:nvPr/>
        </p:nvSpPr>
        <p:spPr>
          <a:xfrm>
            <a:off x="742500" y="2822713"/>
            <a:ext cx="7135287"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（二）</a:t>
            </a:r>
            <a:r>
              <a:rPr lang="en-US" altLang="zh-TW" sz="3200" b="1" dirty="0">
                <a:solidFill>
                  <a:srgbClr val="4ECDC4"/>
                </a:solidFill>
                <a:latin typeface="微軟正黑體" panose="020B0604030504040204" pitchFamily="34" charset="-120"/>
                <a:ea typeface="微軟正黑體" panose="020B0604030504040204" pitchFamily="34" charset="-120"/>
              </a:rPr>
              <a:t>Conger</a:t>
            </a:r>
            <a:r>
              <a:rPr lang="zh-TW" altLang="en-US" sz="3200" b="1" dirty="0">
                <a:solidFill>
                  <a:srgbClr val="4ECDC4"/>
                </a:solidFill>
                <a:latin typeface="微軟正黑體" panose="020B0604030504040204" pitchFamily="34" charset="-120"/>
                <a:ea typeface="微軟正黑體" panose="020B0604030504040204" pitchFamily="34" charset="-120"/>
              </a:rPr>
              <a:t>和</a:t>
            </a:r>
            <a:r>
              <a:rPr lang="en-US" altLang="zh-TW" sz="3200" b="1" dirty="0" err="1">
                <a:solidFill>
                  <a:srgbClr val="4ECDC4"/>
                </a:solidFill>
                <a:latin typeface="微軟正黑體" panose="020B0604030504040204" pitchFamily="34" charset="-120"/>
                <a:ea typeface="微軟正黑體" panose="020B0604030504040204" pitchFamily="34" charset="-120"/>
              </a:rPr>
              <a:t>Kanungo</a:t>
            </a:r>
            <a:r>
              <a:rPr lang="zh-TW" altLang="en-US" sz="3200" b="1" dirty="0">
                <a:solidFill>
                  <a:srgbClr val="4ECDC4"/>
                </a:solidFill>
                <a:latin typeface="微軟正黑體" panose="020B0604030504040204" pitchFamily="34" charset="-120"/>
                <a:ea typeface="微軟正黑體" panose="020B0604030504040204" pitchFamily="34" charset="-120"/>
              </a:rPr>
              <a:t>的魅力領導</a:t>
            </a:r>
          </a:p>
        </p:txBody>
      </p:sp>
      <p:sp>
        <p:nvSpPr>
          <p:cNvPr id="4" name="矩形 3">
            <a:extLst>
              <a:ext uri="{FF2B5EF4-FFF2-40B4-BE49-F238E27FC236}">
                <a16:creationId xmlns:a16="http://schemas.microsoft.com/office/drawing/2014/main" id="{CACBBB6F-DBDB-4EBC-A3D8-4847B9C02E25}"/>
              </a:ext>
            </a:extLst>
          </p:cNvPr>
          <p:cNvSpPr/>
          <p:nvPr/>
        </p:nvSpPr>
        <p:spPr>
          <a:xfrm>
            <a:off x="1306269" y="3496940"/>
            <a:ext cx="7678705" cy="2344103"/>
          </a:xfrm>
          <a:prstGeom prst="rect">
            <a:avLst/>
          </a:prstGeom>
        </p:spPr>
        <p:txBody>
          <a:bodyPr wrap="none">
            <a:spAutoFit/>
          </a:bodyPr>
          <a:lstStyle/>
          <a:p>
            <a:pPr>
              <a:lnSpc>
                <a:spcPct val="150000"/>
              </a:lnSpc>
            </a:pPr>
            <a:r>
              <a:rPr lang="en-US" altLang="zh-TW" sz="2000" dirty="0">
                <a:latin typeface="微軟正黑體" panose="020B0604030504040204" pitchFamily="34" charset="-120"/>
                <a:ea typeface="微軟正黑體" panose="020B0604030504040204" pitchFamily="34" charset="-120"/>
              </a:rPr>
              <a:t>Conger</a:t>
            </a:r>
            <a:r>
              <a:rPr lang="zh-TW" altLang="en-US" sz="2000" dirty="0">
                <a:latin typeface="微軟正黑體" panose="020B0604030504040204" pitchFamily="34" charset="-120"/>
                <a:ea typeface="微軟正黑體" panose="020B0604030504040204" pitchFamily="34" charset="-120"/>
              </a:rPr>
              <a:t>和</a:t>
            </a:r>
            <a:r>
              <a:rPr lang="en-US" altLang="zh-TW" sz="2000" dirty="0" err="1">
                <a:latin typeface="微軟正黑體" panose="020B0604030504040204" pitchFamily="34" charset="-120"/>
                <a:ea typeface="微軟正黑體" panose="020B0604030504040204" pitchFamily="34" charset="-120"/>
              </a:rPr>
              <a:t>Kanungo</a:t>
            </a:r>
            <a:r>
              <a:rPr lang="zh-TW" altLang="en-US" sz="2000" dirty="0">
                <a:latin typeface="微軟正黑體" panose="020B0604030504040204" pitchFamily="34" charset="-120"/>
                <a:ea typeface="微軟正黑體" panose="020B0604030504040204" pitchFamily="34" charset="-120"/>
              </a:rPr>
              <a:t>的魅力領導特性如後：</a:t>
            </a:r>
            <a:endParaRPr lang="en-US" altLang="zh-TW" sz="2000" dirty="0">
              <a:latin typeface="微軟正黑體" panose="020B0604030504040204" pitchFamily="34" charset="-120"/>
              <a:ea typeface="微軟正黑體" panose="020B0604030504040204" pitchFamily="34" charset="-120"/>
            </a:endParaRPr>
          </a:p>
          <a:p>
            <a:pPr>
              <a:lnSpc>
                <a:spcPct val="150000"/>
              </a:lnSpc>
            </a:pPr>
            <a:r>
              <a:rPr lang="en-US" altLang="zh-TW" sz="2000" dirty="0">
                <a:latin typeface="微軟正黑體" panose="020B0604030504040204" pitchFamily="34" charset="-120"/>
                <a:ea typeface="微軟正黑體" panose="020B0604030504040204" pitchFamily="34" charset="-120"/>
              </a:rPr>
              <a:t>1.	</a:t>
            </a:r>
            <a:r>
              <a:rPr lang="zh-TW" altLang="en-US" sz="2000" dirty="0">
                <a:latin typeface="微軟正黑體" panose="020B0604030504040204" pitchFamily="34" charset="-120"/>
                <a:ea typeface="微軟正黑體" panose="020B0604030504040204" pitchFamily="34" charset="-120"/>
              </a:rPr>
              <a:t>觀點極端（</a:t>
            </a:r>
            <a:r>
              <a:rPr lang="en-US" altLang="zh-TW" sz="2000" dirty="0" err="1">
                <a:latin typeface="微軟正黑體" panose="020B0604030504040204" pitchFamily="34" charset="-120"/>
                <a:ea typeface="微軟正黑體" panose="020B0604030504040204" pitchFamily="34" charset="-120"/>
              </a:rPr>
              <a:t>retremity</a:t>
            </a:r>
            <a:r>
              <a:rPr lang="en-US" altLang="zh-TW" sz="2000" dirty="0">
                <a:latin typeface="微軟正黑體" panose="020B0604030504040204" pitchFamily="34" charset="-120"/>
                <a:ea typeface="微軟正黑體" panose="020B0604030504040204" pitchFamily="34" charset="-120"/>
              </a:rPr>
              <a:t> of  the vision</a:t>
            </a:r>
            <a:r>
              <a:rPr lang="zh-TW" altLang="en-US" sz="2000" dirty="0">
                <a:latin typeface="微軟正黑體" panose="020B0604030504040204" pitchFamily="34" charset="-120"/>
                <a:ea typeface="微軟正黑體" panose="020B0604030504040204" pitchFamily="34" charset="-120"/>
              </a:rPr>
              <a:t>）。</a:t>
            </a:r>
          </a:p>
          <a:p>
            <a:pPr>
              <a:lnSpc>
                <a:spcPct val="150000"/>
              </a:lnSpc>
            </a:pPr>
            <a:r>
              <a:rPr lang="en-US" altLang="zh-TW" sz="2000" dirty="0">
                <a:latin typeface="微軟正黑體" panose="020B0604030504040204" pitchFamily="34" charset="-120"/>
                <a:ea typeface="微軟正黑體" panose="020B0604030504040204" pitchFamily="34" charset="-120"/>
              </a:rPr>
              <a:t>2.	</a:t>
            </a:r>
            <a:r>
              <a:rPr lang="zh-TW" altLang="en-US" sz="2000" dirty="0">
                <a:latin typeface="微軟正黑體" panose="020B0604030504040204" pitchFamily="34" charset="-120"/>
                <a:ea typeface="微軟正黑體" panose="020B0604030504040204" pitchFamily="34" charset="-120"/>
              </a:rPr>
              <a:t>高個人風險</a:t>
            </a:r>
            <a:r>
              <a:rPr lang="en-US" altLang="zh-TW" sz="2000" dirty="0">
                <a:latin typeface="微軟正黑體" panose="020B0604030504040204" pitchFamily="34" charset="-120"/>
                <a:ea typeface="微軟正黑體" panose="020B0604030504040204" pitchFamily="34" charset="-120"/>
              </a:rPr>
              <a:t>(high personal risk)</a:t>
            </a:r>
          </a:p>
          <a:p>
            <a:pPr>
              <a:lnSpc>
                <a:spcPct val="150000"/>
              </a:lnSpc>
            </a:pPr>
            <a:r>
              <a:rPr lang="en-US" altLang="zh-TW" sz="2000" dirty="0">
                <a:latin typeface="微軟正黑體" panose="020B0604030504040204" pitchFamily="34" charset="-120"/>
                <a:ea typeface="微軟正黑體" panose="020B0604030504040204" pitchFamily="34" charset="-120"/>
              </a:rPr>
              <a:t>3.	</a:t>
            </a:r>
            <a:r>
              <a:rPr lang="zh-TW" altLang="en-US" sz="2000" dirty="0">
                <a:latin typeface="微軟正黑體" panose="020B0604030504040204" pitchFamily="34" charset="-120"/>
                <a:ea typeface="微軟正黑體" panose="020B0604030504040204" pitchFamily="34" charset="-120"/>
              </a:rPr>
              <a:t>非傳統策略的使用</a:t>
            </a:r>
            <a:r>
              <a:rPr lang="en-US" altLang="zh-TW" sz="2000" dirty="0">
                <a:latin typeface="微軟正黑體" panose="020B0604030504040204" pitchFamily="34" charset="-120"/>
                <a:ea typeface="微軟正黑體" panose="020B0604030504040204" pitchFamily="34" charset="-120"/>
              </a:rPr>
              <a:t>(use of unconventional strategy)</a:t>
            </a:r>
            <a:r>
              <a:rPr lang="zh-TW" altLang="en-US" sz="2000" dirty="0">
                <a:latin typeface="微軟正黑體" panose="020B0604030504040204" pitchFamily="34" charset="-120"/>
                <a:ea typeface="微軟正黑體" panose="020B0604030504040204" pitchFamily="34" charset="-120"/>
              </a:rPr>
              <a:t>。</a:t>
            </a:r>
          </a:p>
          <a:p>
            <a:pPr>
              <a:lnSpc>
                <a:spcPct val="150000"/>
              </a:lnSpc>
            </a:pPr>
            <a:r>
              <a:rPr lang="en-US" altLang="zh-TW" sz="2000" dirty="0">
                <a:latin typeface="微軟正黑體" panose="020B0604030504040204" pitchFamily="34" charset="-120"/>
                <a:ea typeface="微軟正黑體" panose="020B0604030504040204" pitchFamily="34" charset="-120"/>
              </a:rPr>
              <a:t>4.	</a:t>
            </a:r>
            <a:r>
              <a:rPr lang="zh-TW" altLang="en-US" sz="2000" dirty="0">
                <a:latin typeface="微軟正黑體" panose="020B0604030504040204" pitchFamily="34" charset="-120"/>
                <a:ea typeface="微軟正黑體" panose="020B0604030504040204" pitchFamily="34" charset="-120"/>
              </a:rPr>
              <a:t>準確地評估情境</a:t>
            </a:r>
            <a:r>
              <a:rPr lang="en-US" altLang="zh-TW" sz="2000" dirty="0">
                <a:latin typeface="微軟正黑體" panose="020B0604030504040204" pitchFamily="34" charset="-120"/>
                <a:ea typeface="微軟正黑體" panose="020B0604030504040204" pitchFamily="34" charset="-120"/>
              </a:rPr>
              <a:t>(accurate assessment of the situation)</a:t>
            </a:r>
            <a:r>
              <a:rPr lang="zh-TW" altLang="en-US" sz="2000" dirty="0">
                <a:latin typeface="微軟正黑體" panose="020B0604030504040204" pitchFamily="34" charset="-120"/>
                <a:ea typeface="微軟正黑體" panose="020B0604030504040204" pitchFamily="34" charset="-120"/>
              </a:rPr>
              <a:t>。</a:t>
            </a:r>
          </a:p>
        </p:txBody>
      </p:sp>
      <p:sp>
        <p:nvSpPr>
          <p:cNvPr id="5" name="文字方塊 4">
            <a:extLst>
              <a:ext uri="{FF2B5EF4-FFF2-40B4-BE49-F238E27FC236}">
                <a16:creationId xmlns:a16="http://schemas.microsoft.com/office/drawing/2014/main" id="{E5AAFD9E-20CF-4E6F-94F7-486A8C857428}"/>
              </a:ext>
            </a:extLst>
          </p:cNvPr>
          <p:cNvSpPr txBox="1"/>
          <p:nvPr/>
        </p:nvSpPr>
        <p:spPr>
          <a:xfrm>
            <a:off x="8527774" y="6321287"/>
            <a:ext cx="457200" cy="307777"/>
          </a:xfrm>
          <a:prstGeom prst="rect">
            <a:avLst/>
          </a:prstGeom>
          <a:noFill/>
        </p:spPr>
        <p:txBody>
          <a:bodyPr wrap="square" rtlCol="0">
            <a:spAutoFit/>
          </a:bodyPr>
          <a:lstStyle/>
          <a:p>
            <a:pPr algn="ctr"/>
            <a:r>
              <a:rPr lang="en-US" altLang="zh-TW" dirty="0"/>
              <a:t>1</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800" dirty="0">
                <a:latin typeface="微軟正黑體" panose="020B0604030504040204" pitchFamily="34" charset="-120"/>
                <a:ea typeface="微軟正黑體" panose="020B0604030504040204" pitchFamily="34" charset="-120"/>
              </a:rPr>
              <a:t>一、	重要的理論與策略</a:t>
            </a:r>
            <a:endParaRPr lang="en" sz="48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7135287"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（二）</a:t>
            </a:r>
            <a:r>
              <a:rPr lang="en-US" altLang="zh-TW" sz="3200" b="1" dirty="0">
                <a:solidFill>
                  <a:srgbClr val="4ECDC4"/>
                </a:solidFill>
                <a:latin typeface="微軟正黑體" panose="020B0604030504040204" pitchFamily="34" charset="-120"/>
                <a:ea typeface="微軟正黑體" panose="020B0604030504040204" pitchFamily="34" charset="-120"/>
              </a:rPr>
              <a:t>Conger</a:t>
            </a:r>
            <a:r>
              <a:rPr lang="zh-TW" altLang="en-US" sz="3200" b="1" dirty="0">
                <a:solidFill>
                  <a:srgbClr val="4ECDC4"/>
                </a:solidFill>
                <a:latin typeface="微軟正黑體" panose="020B0604030504040204" pitchFamily="34" charset="-120"/>
                <a:ea typeface="微軟正黑體" panose="020B0604030504040204" pitchFamily="34" charset="-120"/>
              </a:rPr>
              <a:t>和</a:t>
            </a:r>
            <a:r>
              <a:rPr lang="en-US" altLang="zh-TW" sz="3200" b="1" dirty="0" err="1">
                <a:solidFill>
                  <a:srgbClr val="4ECDC4"/>
                </a:solidFill>
                <a:latin typeface="微軟正黑體" panose="020B0604030504040204" pitchFamily="34" charset="-120"/>
                <a:ea typeface="微軟正黑體" panose="020B0604030504040204" pitchFamily="34" charset="-120"/>
              </a:rPr>
              <a:t>Kanungo</a:t>
            </a:r>
            <a:r>
              <a:rPr lang="zh-TW" altLang="en-US" sz="3200" b="1" dirty="0">
                <a:solidFill>
                  <a:srgbClr val="4ECDC4"/>
                </a:solidFill>
                <a:latin typeface="微軟正黑體" panose="020B0604030504040204" pitchFamily="34" charset="-120"/>
                <a:ea typeface="微軟正黑體" panose="020B0604030504040204" pitchFamily="34" charset="-120"/>
              </a:rPr>
              <a:t>的魅力領導</a:t>
            </a:r>
          </a:p>
        </p:txBody>
      </p:sp>
      <p:sp>
        <p:nvSpPr>
          <p:cNvPr id="4" name="矩形 3">
            <a:extLst>
              <a:ext uri="{FF2B5EF4-FFF2-40B4-BE49-F238E27FC236}">
                <a16:creationId xmlns:a16="http://schemas.microsoft.com/office/drawing/2014/main" id="{CACBBB6F-DBDB-4EBC-A3D8-4847B9C02E25}"/>
              </a:ext>
            </a:extLst>
          </p:cNvPr>
          <p:cNvSpPr/>
          <p:nvPr/>
        </p:nvSpPr>
        <p:spPr>
          <a:xfrm>
            <a:off x="1414724" y="2850897"/>
            <a:ext cx="6314549" cy="1938992"/>
          </a:xfrm>
          <a:prstGeom prst="rect">
            <a:avLst/>
          </a:prstGeom>
        </p:spPr>
        <p:txBody>
          <a:bodyPr wrap="none">
            <a:spAutoFit/>
          </a:bodyPr>
          <a:lstStyle/>
          <a:p>
            <a:pPr>
              <a:lnSpc>
                <a:spcPct val="150000"/>
              </a:lnSpc>
            </a:pPr>
            <a:r>
              <a:rPr lang="en-US" altLang="zh-TW" sz="2000" dirty="0">
                <a:latin typeface="微軟正黑體" panose="020B0604030504040204" pitchFamily="34" charset="-120"/>
                <a:ea typeface="微軟正黑體" panose="020B0604030504040204" pitchFamily="34" charset="-120"/>
              </a:rPr>
              <a:t>Conger</a:t>
            </a:r>
            <a:r>
              <a:rPr lang="zh-TW" altLang="en-US" sz="2000" dirty="0">
                <a:latin typeface="微軟正黑體" panose="020B0604030504040204" pitchFamily="34" charset="-120"/>
                <a:ea typeface="微軟正黑體" panose="020B0604030504040204" pitchFamily="34" charset="-120"/>
              </a:rPr>
              <a:t>和</a:t>
            </a:r>
            <a:r>
              <a:rPr lang="en-US" altLang="zh-TW" sz="2000" dirty="0" err="1">
                <a:latin typeface="微軟正黑體" panose="020B0604030504040204" pitchFamily="34" charset="-120"/>
                <a:ea typeface="微軟正黑體" panose="020B0604030504040204" pitchFamily="34" charset="-120"/>
              </a:rPr>
              <a:t>Kanungo</a:t>
            </a:r>
            <a:r>
              <a:rPr lang="zh-TW" altLang="en-US" sz="2000" dirty="0">
                <a:latin typeface="微軟正黑體" panose="020B0604030504040204" pitchFamily="34" charset="-120"/>
                <a:ea typeface="微軟正黑體" panose="020B0604030504040204" pitchFamily="34" charset="-120"/>
              </a:rPr>
              <a:t>的魅力領導特性如後：</a:t>
            </a:r>
            <a:endParaRPr lang="en-US" altLang="zh-TW" sz="2000" dirty="0">
              <a:latin typeface="微軟正黑體" panose="020B0604030504040204" pitchFamily="34" charset="-120"/>
              <a:ea typeface="微軟正黑體" panose="020B0604030504040204" pitchFamily="34" charset="-120"/>
            </a:endParaRPr>
          </a:p>
          <a:p>
            <a:pPr>
              <a:lnSpc>
                <a:spcPct val="150000"/>
              </a:lnSpc>
            </a:pPr>
            <a:r>
              <a:rPr lang="en-US" altLang="zh-TW" sz="2000" dirty="0">
                <a:latin typeface="微軟正黑體" panose="020B0604030504040204" pitchFamily="34" charset="-120"/>
                <a:ea typeface="微軟正黑體" panose="020B0604030504040204" pitchFamily="34" charset="-120"/>
              </a:rPr>
              <a:t>5.	</a:t>
            </a:r>
            <a:r>
              <a:rPr lang="zh-TW" altLang="en-US" sz="2000" dirty="0">
                <a:latin typeface="微軟正黑體" panose="020B0604030504040204" pitchFamily="34" charset="-120"/>
                <a:ea typeface="微軟正黑體" panose="020B0604030504040204" pitchFamily="34" charset="-120"/>
              </a:rPr>
              <a:t>解除成員的困境</a:t>
            </a:r>
            <a:r>
              <a:rPr lang="en-US" altLang="zh-TW" sz="2000" dirty="0">
                <a:latin typeface="微軟正黑體" panose="020B0604030504040204" pitchFamily="34" charset="-120"/>
                <a:ea typeface="微軟正黑體" panose="020B0604030504040204" pitchFamily="34" charset="-120"/>
              </a:rPr>
              <a:t>(follower disenchantment)</a:t>
            </a:r>
            <a:r>
              <a:rPr lang="zh-TW" altLang="en-US" sz="2000" dirty="0">
                <a:latin typeface="微軟正黑體" panose="020B0604030504040204" pitchFamily="34" charset="-120"/>
                <a:ea typeface="微軟正黑體" panose="020B0604030504040204" pitchFamily="34" charset="-120"/>
              </a:rPr>
              <a:t>。</a:t>
            </a:r>
          </a:p>
          <a:p>
            <a:pPr>
              <a:lnSpc>
                <a:spcPct val="150000"/>
              </a:lnSpc>
            </a:pPr>
            <a:r>
              <a:rPr lang="en-US" altLang="zh-TW" sz="2000" dirty="0">
                <a:latin typeface="微軟正黑體" panose="020B0604030504040204" pitchFamily="34" charset="-120"/>
                <a:ea typeface="微軟正黑體" panose="020B0604030504040204" pitchFamily="34" charset="-120"/>
              </a:rPr>
              <a:t>6.	</a:t>
            </a:r>
            <a:r>
              <a:rPr lang="zh-TW" altLang="en-US" sz="2000" dirty="0">
                <a:latin typeface="微軟正黑體" panose="020B0604030504040204" pitchFamily="34" charset="-120"/>
                <a:ea typeface="微軟正黑體" panose="020B0604030504040204" pitchFamily="34" charset="-120"/>
              </a:rPr>
              <a:t>傳達自信心</a:t>
            </a:r>
            <a:r>
              <a:rPr lang="en-US" altLang="zh-TW" sz="2000" dirty="0">
                <a:latin typeface="微軟正黑體" panose="020B0604030504040204" pitchFamily="34" charset="-120"/>
                <a:ea typeface="微軟正黑體" panose="020B0604030504040204" pitchFamily="34" charset="-120"/>
              </a:rPr>
              <a:t>(communication)</a:t>
            </a:r>
            <a:r>
              <a:rPr lang="zh-TW" altLang="en-US" sz="2000" dirty="0">
                <a:latin typeface="微軟正黑體" panose="020B0604030504040204" pitchFamily="34" charset="-120"/>
                <a:ea typeface="微軟正黑體" panose="020B0604030504040204" pitchFamily="34" charset="-120"/>
              </a:rPr>
              <a:t>。</a:t>
            </a:r>
          </a:p>
          <a:p>
            <a:pPr>
              <a:lnSpc>
                <a:spcPct val="150000"/>
              </a:lnSpc>
            </a:pPr>
            <a:r>
              <a:rPr lang="en-US" altLang="zh-TW" sz="2000" dirty="0">
                <a:latin typeface="微軟正黑體" panose="020B0604030504040204" pitchFamily="34" charset="-120"/>
                <a:ea typeface="微軟正黑體" panose="020B0604030504040204" pitchFamily="34" charset="-120"/>
              </a:rPr>
              <a:t>7.	</a:t>
            </a:r>
            <a:r>
              <a:rPr lang="zh-TW" altLang="en-US" sz="2000" dirty="0">
                <a:latin typeface="微軟正黑體" panose="020B0604030504040204" pitchFamily="34" charset="-120"/>
                <a:ea typeface="微軟正黑體" panose="020B0604030504040204" pitchFamily="34" charset="-120"/>
              </a:rPr>
              <a:t>個人權力的運用</a:t>
            </a:r>
            <a:r>
              <a:rPr lang="en-US" altLang="zh-TW" sz="2000" dirty="0">
                <a:latin typeface="微軟正黑體" panose="020B0604030504040204" pitchFamily="34" charset="-120"/>
                <a:ea typeface="微軟正黑體" panose="020B0604030504040204" pitchFamily="34" charset="-120"/>
              </a:rPr>
              <a:t>(use of personal power)</a:t>
            </a:r>
            <a:r>
              <a:rPr lang="zh-TW" altLang="en-US" sz="2000" dirty="0">
                <a:latin typeface="微軟正黑體" panose="020B0604030504040204" pitchFamily="34" charset="-120"/>
                <a:ea typeface="微軟正黑體" panose="020B0604030504040204" pitchFamily="34" charset="-120"/>
              </a:rPr>
              <a:t>。</a:t>
            </a:r>
          </a:p>
        </p:txBody>
      </p:sp>
      <p:sp>
        <p:nvSpPr>
          <p:cNvPr id="6" name="文字方塊 5">
            <a:extLst>
              <a:ext uri="{FF2B5EF4-FFF2-40B4-BE49-F238E27FC236}">
                <a16:creationId xmlns:a16="http://schemas.microsoft.com/office/drawing/2014/main" id="{A8276F40-F899-4A6F-8FD5-A4C3ABEE7C8A}"/>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a:t>
            </a:r>
            <a:endParaRPr lang="zh-TW" altLang="en-US" dirty="0"/>
          </a:p>
        </p:txBody>
      </p:sp>
    </p:spTree>
    <p:extLst>
      <p:ext uri="{BB962C8B-B14F-4D97-AF65-F5344CB8AC3E}">
        <p14:creationId xmlns:p14="http://schemas.microsoft.com/office/powerpoint/2010/main" val="231349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800" dirty="0">
                <a:latin typeface="微軟正黑體" panose="020B0604030504040204" pitchFamily="34" charset="-120"/>
                <a:ea typeface="微軟正黑體" panose="020B0604030504040204" pitchFamily="34" charset="-120"/>
              </a:rPr>
              <a:t>二、	班級領導的技巧</a:t>
            </a:r>
            <a:endParaRPr lang="en" sz="48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（一）建立常規與規則 </a:t>
            </a:r>
            <a:r>
              <a:rPr lang="en-US" altLang="zh-TW" sz="1800" b="1" dirty="0">
                <a:solidFill>
                  <a:srgbClr val="4ECDC4"/>
                </a:solidFill>
                <a:latin typeface="微軟正黑體" panose="020B0604030504040204" pitchFamily="34" charset="-120"/>
                <a:ea typeface="微軟正黑體" panose="020B0604030504040204" pitchFamily="34" charset="-120"/>
              </a:rPr>
              <a:t>(establishing rules and procedures) </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0D5D45FA-80CC-4A96-A403-52F3A10107BA}"/>
              </a:ext>
            </a:extLst>
          </p:cNvPr>
          <p:cNvSpPr/>
          <p:nvPr/>
        </p:nvSpPr>
        <p:spPr>
          <a:xfrm>
            <a:off x="772317" y="2912165"/>
            <a:ext cx="8558753"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（二）運用學生活動 </a:t>
            </a:r>
            <a:r>
              <a:rPr lang="en-US" altLang="zh-TW" sz="1800" b="1" dirty="0">
                <a:solidFill>
                  <a:srgbClr val="4ECDC4"/>
                </a:solidFill>
                <a:latin typeface="微軟正黑體" panose="020B0604030504040204" pitchFamily="34" charset="-120"/>
                <a:ea typeface="微軟正黑體" panose="020B0604030504040204" pitchFamily="34" charset="-120"/>
              </a:rPr>
              <a:t>(student movement)</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A9ED332A-F826-483F-988F-C0211A197B89}"/>
              </a:ext>
            </a:extLst>
          </p:cNvPr>
          <p:cNvSpPr/>
          <p:nvPr/>
        </p:nvSpPr>
        <p:spPr>
          <a:xfrm>
            <a:off x="772317" y="3686543"/>
            <a:ext cx="7141699"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（三）運用學生談話 </a:t>
            </a:r>
            <a:r>
              <a:rPr lang="en-US" altLang="zh-TW" sz="1800" b="1" dirty="0">
                <a:solidFill>
                  <a:srgbClr val="4ECDC4"/>
                </a:solidFill>
                <a:latin typeface="微軟正黑體" panose="020B0604030504040204" pitchFamily="34" charset="-120"/>
                <a:ea typeface="微軟正黑體" panose="020B0604030504040204" pitchFamily="34" charset="-120"/>
              </a:rPr>
              <a:t>(student talk)</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id="{B621892C-09F7-49A3-90A1-F240C5B9F3B4}"/>
              </a:ext>
            </a:extLst>
          </p:cNvPr>
          <p:cNvSpPr/>
          <p:nvPr/>
        </p:nvSpPr>
        <p:spPr>
          <a:xfrm>
            <a:off x="772317" y="4460921"/>
            <a:ext cx="6386685"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（四）掌握停工期 </a:t>
            </a:r>
            <a:r>
              <a:rPr lang="en-US" altLang="zh-TW" sz="1800" b="1" dirty="0">
                <a:solidFill>
                  <a:srgbClr val="4ECDC4"/>
                </a:solidFill>
                <a:latin typeface="微軟正黑體" panose="020B0604030504040204" pitchFamily="34" charset="-120"/>
                <a:ea typeface="微軟正黑體" panose="020B0604030504040204" pitchFamily="34" charset="-120"/>
              </a:rPr>
              <a:t>(downtime)</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id="{3A216628-206C-4B22-A970-924A5F853A5C}"/>
              </a:ext>
            </a:extLst>
          </p:cNvPr>
          <p:cNvSpPr/>
          <p:nvPr/>
        </p:nvSpPr>
        <p:spPr>
          <a:xfrm>
            <a:off x="1331843" y="5364507"/>
            <a:ext cx="4919869" cy="830997"/>
          </a:xfrm>
          <a:prstGeom prst="rect">
            <a:avLst/>
          </a:prstGeom>
          <a:solidFill>
            <a:schemeClr val="tx2"/>
          </a:solidFill>
        </p:spPr>
        <p:txBody>
          <a:bodyPr wrap="square">
            <a:spAutoFit/>
          </a:bodyPr>
          <a:lstStyle/>
          <a:p>
            <a:r>
              <a:rPr lang="zh-TW" altLang="en-US" sz="2400" dirty="0">
                <a:latin typeface="微軟正黑體" panose="020B0604030504040204" pitchFamily="34" charset="-120"/>
                <a:ea typeface="微軟正黑體" panose="020B0604030504040204" pitchFamily="34" charset="-120"/>
              </a:rPr>
              <a:t>通常停工期指的是教師預定的課程已經結束，新課程尚未正式開始前。</a:t>
            </a:r>
          </a:p>
        </p:txBody>
      </p:sp>
      <p:sp>
        <p:nvSpPr>
          <p:cNvPr id="11" name="文字方塊 10">
            <a:extLst>
              <a:ext uri="{FF2B5EF4-FFF2-40B4-BE49-F238E27FC236}">
                <a16:creationId xmlns:a16="http://schemas.microsoft.com/office/drawing/2014/main" id="{7332C9D4-598A-4615-B828-4369B9E16DB9}"/>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3</a:t>
            </a:r>
            <a:endParaRPr lang="zh-TW" altLang="en-US" dirty="0"/>
          </a:p>
        </p:txBody>
      </p:sp>
    </p:spTree>
    <p:extLst>
      <p:ext uri="{BB962C8B-B14F-4D97-AF65-F5344CB8AC3E}">
        <p14:creationId xmlns:p14="http://schemas.microsoft.com/office/powerpoint/2010/main" val="10977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800" dirty="0">
                <a:latin typeface="微軟正黑體" panose="020B0604030504040204" pitchFamily="34" charset="-120"/>
                <a:ea typeface="微軟正黑體" panose="020B0604030504040204" pitchFamily="34" charset="-120"/>
              </a:rPr>
              <a:t>二、	班級領導的技巧</a:t>
            </a:r>
            <a:endParaRPr lang="en" sz="48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（五）教導常規與規則 </a:t>
            </a:r>
            <a:r>
              <a:rPr lang="en-US" altLang="zh-TW" sz="1800" b="1" dirty="0">
                <a:solidFill>
                  <a:srgbClr val="4ECDC4"/>
                </a:solidFill>
                <a:latin typeface="微軟正黑體" panose="020B0604030504040204" pitchFamily="34" charset="-120"/>
                <a:ea typeface="微軟正黑體" panose="020B0604030504040204" pitchFamily="34" charset="-120"/>
              </a:rPr>
              <a:t>(teaching rules and procedures)</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0D5D45FA-80CC-4A96-A403-52F3A10107BA}"/>
              </a:ext>
            </a:extLst>
          </p:cNvPr>
          <p:cNvSpPr/>
          <p:nvPr/>
        </p:nvSpPr>
        <p:spPr>
          <a:xfrm>
            <a:off x="772317" y="2912165"/>
            <a:ext cx="8558753"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（六）保持一貫性 </a:t>
            </a:r>
            <a:r>
              <a:rPr lang="en-US" altLang="zh-TW" sz="1800" b="1" dirty="0">
                <a:solidFill>
                  <a:srgbClr val="4ECDC4"/>
                </a:solidFill>
                <a:latin typeface="微軟正黑體" panose="020B0604030504040204" pitchFamily="34" charset="-120"/>
                <a:ea typeface="微軟正黑體" panose="020B0604030504040204" pitchFamily="34" charset="-120"/>
              </a:rPr>
              <a:t>(maintain consistency)</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A9ED332A-F826-483F-988F-C0211A197B89}"/>
              </a:ext>
            </a:extLst>
          </p:cNvPr>
          <p:cNvSpPr/>
          <p:nvPr/>
        </p:nvSpPr>
        <p:spPr>
          <a:xfrm>
            <a:off x="772317" y="3686543"/>
            <a:ext cx="8371683" cy="1385576"/>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（七）運用流暢性與動力預防偏差行為</a:t>
            </a:r>
            <a:endParaRPr lang="en-US" altLang="zh-TW" sz="3200" b="1" dirty="0">
              <a:solidFill>
                <a:srgbClr val="4ECDC4"/>
              </a:solidFill>
              <a:latin typeface="微軟正黑體" panose="020B0604030504040204" pitchFamily="34" charset="-120"/>
              <a:ea typeface="微軟正黑體" panose="020B0604030504040204" pitchFamily="34" charset="-120"/>
            </a:endParaRPr>
          </a:p>
          <a:p>
            <a:pPr>
              <a:spcBef>
                <a:spcPts val="600"/>
              </a:spcBef>
            </a:pPr>
            <a:r>
              <a:rPr lang="en-US" altLang="zh-TW" sz="1800" b="1" dirty="0">
                <a:solidFill>
                  <a:srgbClr val="4ECDC4"/>
                </a:solidFill>
                <a:latin typeface="微軟正黑體" panose="020B0604030504040204" pitchFamily="34" charset="-120"/>
                <a:ea typeface="微軟正黑體" panose="020B0604030504040204" pitchFamily="34" charset="-120"/>
              </a:rPr>
              <a:t>(prevent rules and procedures deviant behavior with smoothness and momentum)</a:t>
            </a:r>
          </a:p>
        </p:txBody>
      </p:sp>
      <p:sp>
        <p:nvSpPr>
          <p:cNvPr id="8" name="矩形 7">
            <a:extLst>
              <a:ext uri="{FF2B5EF4-FFF2-40B4-BE49-F238E27FC236}">
                <a16:creationId xmlns:a16="http://schemas.microsoft.com/office/drawing/2014/main" id="{B621892C-09F7-49A3-90A1-F240C5B9F3B4}"/>
              </a:ext>
            </a:extLst>
          </p:cNvPr>
          <p:cNvSpPr/>
          <p:nvPr/>
        </p:nvSpPr>
        <p:spPr>
          <a:xfrm>
            <a:off x="772317" y="5072119"/>
            <a:ext cx="6386685"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（八）在不穩定期安排教室活動</a:t>
            </a:r>
          </a:p>
        </p:txBody>
      </p:sp>
      <p:sp>
        <p:nvSpPr>
          <p:cNvPr id="2" name="矩形 1">
            <a:extLst>
              <a:ext uri="{FF2B5EF4-FFF2-40B4-BE49-F238E27FC236}">
                <a16:creationId xmlns:a16="http://schemas.microsoft.com/office/drawing/2014/main" id="{1831B173-2F09-4703-B75A-2BC9AD9FE6B5}"/>
              </a:ext>
            </a:extLst>
          </p:cNvPr>
          <p:cNvSpPr/>
          <p:nvPr/>
        </p:nvSpPr>
        <p:spPr>
          <a:xfrm>
            <a:off x="1182755" y="5761503"/>
            <a:ext cx="7195932" cy="369332"/>
          </a:xfrm>
          <a:prstGeom prst="rect">
            <a:avLst/>
          </a:prstGeom>
        </p:spPr>
        <p:txBody>
          <a:bodyPr wrap="square">
            <a:spAutoFit/>
          </a:bodyPr>
          <a:lstStyle/>
          <a:p>
            <a:r>
              <a:rPr lang="en-US" altLang="zh-TW" sz="1800" b="1" dirty="0">
                <a:solidFill>
                  <a:srgbClr val="4ECDC4"/>
                </a:solidFill>
                <a:latin typeface="微軟正黑體" panose="020B0604030504040204" pitchFamily="34" charset="-120"/>
                <a:ea typeface="微軟正黑體" panose="020B0604030504040204" pitchFamily="34" charset="-120"/>
              </a:rPr>
              <a:t>(orchestrating classroom activities during unstable periods)</a:t>
            </a:r>
          </a:p>
        </p:txBody>
      </p:sp>
      <p:sp>
        <p:nvSpPr>
          <p:cNvPr id="10" name="文字方塊 9">
            <a:extLst>
              <a:ext uri="{FF2B5EF4-FFF2-40B4-BE49-F238E27FC236}">
                <a16:creationId xmlns:a16="http://schemas.microsoft.com/office/drawing/2014/main" id="{23C18C5A-3CF1-43B1-BA49-198A96A50EE7}"/>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4</a:t>
            </a:r>
            <a:endParaRPr lang="zh-TW" altLang="en-US" dirty="0"/>
          </a:p>
        </p:txBody>
      </p:sp>
    </p:spTree>
    <p:extLst>
      <p:ext uri="{BB962C8B-B14F-4D97-AF65-F5344CB8AC3E}">
        <p14:creationId xmlns:p14="http://schemas.microsoft.com/office/powerpoint/2010/main" val="26324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800" dirty="0">
                <a:latin typeface="微軟正黑體" panose="020B0604030504040204" pitchFamily="34" charset="-120"/>
                <a:ea typeface="微軟正黑體" panose="020B0604030504040204" pitchFamily="34" charset="-120"/>
              </a:rPr>
              <a:t>二、	班級領導的技巧</a:t>
            </a:r>
            <a:endParaRPr lang="en" sz="48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（九）運用開放教室理念 </a:t>
            </a:r>
            <a:r>
              <a:rPr lang="en-US" altLang="zh-TW" sz="1800" b="1" dirty="0">
                <a:solidFill>
                  <a:srgbClr val="4ECDC4"/>
                </a:solidFill>
                <a:latin typeface="微軟正黑體" panose="020B0604030504040204" pitchFamily="34" charset="-120"/>
                <a:ea typeface="微軟正黑體" panose="020B0604030504040204" pitchFamily="34" charset="-120"/>
              </a:rPr>
              <a:t>(open class)</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0D5D45FA-80CC-4A96-A403-52F3A10107BA}"/>
              </a:ext>
            </a:extLst>
          </p:cNvPr>
          <p:cNvSpPr/>
          <p:nvPr/>
        </p:nvSpPr>
        <p:spPr>
          <a:xfrm>
            <a:off x="772317" y="2912165"/>
            <a:ext cx="8558753"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（十）運用過渡時期 </a:t>
            </a:r>
            <a:r>
              <a:rPr lang="en-US" altLang="zh-TW" sz="2000" b="1" dirty="0">
                <a:solidFill>
                  <a:srgbClr val="4ECDC4"/>
                </a:solidFill>
                <a:latin typeface="微軟正黑體" panose="020B0604030504040204" pitchFamily="34" charset="-120"/>
                <a:ea typeface="微軟正黑體" panose="020B0604030504040204" pitchFamily="34" charset="-120"/>
              </a:rPr>
              <a:t>(transitions)</a:t>
            </a:r>
            <a:endParaRPr lang="zh-TW" altLang="en-US" sz="3200" b="1" dirty="0">
              <a:solidFill>
                <a:srgbClr val="4ECDC4"/>
              </a:solidFill>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D1E5E12A-E009-4FA7-8597-8ADF9A0B3691}"/>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5</a:t>
            </a:r>
            <a:endParaRPr lang="zh-TW" altLang="en-US" dirty="0"/>
          </a:p>
        </p:txBody>
      </p:sp>
    </p:spTree>
    <p:extLst>
      <p:ext uri="{BB962C8B-B14F-4D97-AF65-F5344CB8AC3E}">
        <p14:creationId xmlns:p14="http://schemas.microsoft.com/office/powerpoint/2010/main" val="4217044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400" dirty="0">
                <a:latin typeface="微軟正黑體" panose="020B0604030504040204" pitchFamily="34" charset="-120"/>
                <a:ea typeface="微軟正黑體" panose="020B0604030504040204" pitchFamily="34" charset="-120"/>
              </a:rPr>
              <a:t>三、	強化學生的自律性動機</a:t>
            </a:r>
            <a:endParaRPr lang="en" sz="44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（一）動機的意義與理論基礎</a:t>
            </a:r>
          </a:p>
        </p:txBody>
      </p:sp>
      <p:sp>
        <p:nvSpPr>
          <p:cNvPr id="5" name="矩形 4">
            <a:extLst>
              <a:ext uri="{FF2B5EF4-FFF2-40B4-BE49-F238E27FC236}">
                <a16:creationId xmlns:a16="http://schemas.microsoft.com/office/drawing/2014/main" id="{0D5D45FA-80CC-4A96-A403-52F3A10107BA}"/>
              </a:ext>
            </a:extLst>
          </p:cNvPr>
          <p:cNvSpPr/>
          <p:nvPr/>
        </p:nvSpPr>
        <p:spPr>
          <a:xfrm>
            <a:off x="772317" y="2912165"/>
            <a:ext cx="8558753" cy="584775"/>
          </a:xfrm>
          <a:prstGeom prst="rect">
            <a:avLst/>
          </a:prstGeom>
          <a:noFill/>
          <a:ln>
            <a:noFill/>
          </a:ln>
        </p:spPr>
        <p:txBody>
          <a:bodyPr lIns="91425" tIns="91425" rIns="91425" bIns="91425" anchor="t" anchorCtr="0">
            <a:noAutofit/>
          </a:bodyPr>
          <a:lstStyle/>
          <a:p>
            <a:pPr>
              <a:spcBef>
                <a:spcPts val="600"/>
              </a:spcBef>
            </a:pPr>
            <a:r>
              <a:rPr lang="en-US" altLang="zh-TW" sz="3200" b="1" dirty="0">
                <a:solidFill>
                  <a:schemeClr val="accent4">
                    <a:lumMod val="75000"/>
                  </a:schemeClr>
                </a:solidFill>
                <a:latin typeface="微軟正黑體" panose="020B0604030504040204" pitchFamily="34" charset="-120"/>
                <a:ea typeface="微軟正黑體" panose="020B0604030504040204" pitchFamily="34" charset="-120"/>
              </a:rPr>
              <a:t>1.</a:t>
            </a:r>
            <a:r>
              <a:rPr lang="zh-TW" altLang="en-US" sz="3200" b="1" dirty="0">
                <a:solidFill>
                  <a:schemeClr val="accent4">
                    <a:lumMod val="75000"/>
                  </a:schemeClr>
                </a:solidFill>
                <a:latin typeface="微軟正黑體" panose="020B0604030504040204" pitchFamily="34" charset="-120"/>
                <a:ea typeface="微軟正黑體" panose="020B0604030504040204" pitchFamily="34" charset="-120"/>
              </a:rPr>
              <a:t>動機的意義</a:t>
            </a:r>
          </a:p>
        </p:txBody>
      </p:sp>
      <p:sp>
        <p:nvSpPr>
          <p:cNvPr id="6" name="文字方塊 5">
            <a:extLst>
              <a:ext uri="{FF2B5EF4-FFF2-40B4-BE49-F238E27FC236}">
                <a16:creationId xmlns:a16="http://schemas.microsoft.com/office/drawing/2014/main" id="{723029F6-D1B7-42C9-94AF-CA30DFE45BFA}"/>
              </a:ext>
            </a:extLst>
          </p:cNvPr>
          <p:cNvSpPr txBox="1"/>
          <p:nvPr/>
        </p:nvSpPr>
        <p:spPr>
          <a:xfrm>
            <a:off x="8587408" y="6301409"/>
            <a:ext cx="457200" cy="307777"/>
          </a:xfrm>
          <a:prstGeom prst="rect">
            <a:avLst/>
          </a:prstGeom>
          <a:noFill/>
        </p:spPr>
        <p:txBody>
          <a:bodyPr wrap="square" rtlCol="0">
            <a:spAutoFit/>
          </a:bodyPr>
          <a:lstStyle/>
          <a:p>
            <a:pPr algn="ctr"/>
            <a:r>
              <a:rPr lang="en-US" altLang="zh-TW" dirty="0"/>
              <a:t>6</a:t>
            </a:r>
            <a:endParaRPr lang="zh-TW" altLang="en-US" dirty="0"/>
          </a:p>
        </p:txBody>
      </p:sp>
    </p:spTree>
    <p:extLst>
      <p:ext uri="{BB962C8B-B14F-4D97-AF65-F5344CB8AC3E}">
        <p14:creationId xmlns:p14="http://schemas.microsoft.com/office/powerpoint/2010/main" val="3244764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400" dirty="0">
                <a:latin typeface="微軟正黑體" panose="020B0604030504040204" pitchFamily="34" charset="-120"/>
                <a:ea typeface="微軟正黑體" panose="020B0604030504040204" pitchFamily="34" charset="-120"/>
              </a:rPr>
              <a:t>三、	強化學生的自律性動機</a:t>
            </a:r>
            <a:endParaRPr lang="en" sz="44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（二）動機理論</a:t>
            </a:r>
          </a:p>
        </p:txBody>
      </p:sp>
      <p:sp>
        <p:nvSpPr>
          <p:cNvPr id="5" name="矩形 4">
            <a:extLst>
              <a:ext uri="{FF2B5EF4-FFF2-40B4-BE49-F238E27FC236}">
                <a16:creationId xmlns:a16="http://schemas.microsoft.com/office/drawing/2014/main" id="{0D5D45FA-80CC-4A96-A403-52F3A10107BA}"/>
              </a:ext>
            </a:extLst>
          </p:cNvPr>
          <p:cNvSpPr/>
          <p:nvPr/>
        </p:nvSpPr>
        <p:spPr>
          <a:xfrm>
            <a:off x="772317" y="2912165"/>
            <a:ext cx="8558753" cy="1053548"/>
          </a:xfrm>
          <a:prstGeom prst="rect">
            <a:avLst/>
          </a:prstGeom>
          <a:noFill/>
          <a:ln>
            <a:noFill/>
          </a:ln>
        </p:spPr>
        <p:txBody>
          <a:bodyPr lIns="91425" tIns="91425" rIns="91425" bIns="91425" anchor="t" anchorCtr="0">
            <a:noAutofit/>
          </a:bodyPr>
          <a:lstStyle/>
          <a:p>
            <a:pPr marL="514350" indent="-514350">
              <a:spcBef>
                <a:spcPts val="600"/>
              </a:spcBef>
              <a:buAutoNum type="arabicParenBoth"/>
            </a:pPr>
            <a:r>
              <a:rPr lang="zh-TW" altLang="en-US" sz="3200" b="1" dirty="0">
                <a:solidFill>
                  <a:schemeClr val="accent4">
                    <a:lumMod val="75000"/>
                  </a:schemeClr>
                </a:solidFill>
                <a:latin typeface="微軟正黑體" panose="020B0604030504040204" pitchFamily="34" charset="-120"/>
                <a:ea typeface="微軟正黑體" panose="020B0604030504040204" pitchFamily="34" charset="-120"/>
              </a:rPr>
              <a:t>    行為取向的動機理論</a:t>
            </a:r>
            <a:endParaRPr lang="en-US" altLang="zh-TW" sz="3200" b="1">
              <a:solidFill>
                <a:schemeClr val="accent4">
                  <a:lumMod val="75000"/>
                </a:schemeClr>
              </a:solidFill>
              <a:latin typeface="微軟正黑體" panose="020B0604030504040204" pitchFamily="34" charset="-120"/>
              <a:ea typeface="微軟正黑體" panose="020B0604030504040204" pitchFamily="34" charset="-120"/>
            </a:endParaRPr>
          </a:p>
          <a:p>
            <a:pPr>
              <a:spcBef>
                <a:spcPts val="600"/>
              </a:spcBef>
            </a:pPr>
            <a:r>
              <a:rPr lang="zh-TW" altLang="en-US" sz="2000" b="1">
                <a:solidFill>
                  <a:schemeClr val="accent4">
                    <a:lumMod val="75000"/>
                  </a:schemeClr>
                </a:solidFill>
                <a:latin typeface="微軟正黑體" panose="020B0604030504040204" pitchFamily="34" charset="-120"/>
                <a:ea typeface="微軟正黑體" panose="020B0604030504040204" pitchFamily="34" charset="-120"/>
              </a:rPr>
              <a:t>（</a:t>
            </a:r>
            <a:r>
              <a:rPr lang="en-US" altLang="zh-TW" sz="2000" b="1">
                <a:solidFill>
                  <a:schemeClr val="accent4">
                    <a:lumMod val="75000"/>
                  </a:schemeClr>
                </a:solidFill>
                <a:latin typeface="微軟正黑體" panose="020B0604030504040204" pitchFamily="34" charset="-120"/>
                <a:ea typeface="微軟正黑體" panose="020B0604030504040204" pitchFamily="34" charset="-120"/>
              </a:rPr>
              <a:t>behavior approaches to motivation</a:t>
            </a:r>
            <a:r>
              <a:rPr lang="zh-TW" altLang="en-US" sz="2000" b="1">
                <a:solidFill>
                  <a:schemeClr val="accent4">
                    <a:lumMod val="75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4">
                  <a:lumMod val="75000"/>
                </a:schemeClr>
              </a:solidFill>
              <a:latin typeface="微軟正黑體" panose="020B0604030504040204" pitchFamily="34" charset="-120"/>
              <a:ea typeface="微軟正黑體" panose="020B0604030504040204" pitchFamily="34" charset="-120"/>
            </a:endParaRPr>
          </a:p>
        </p:txBody>
      </p:sp>
      <p:sp>
        <p:nvSpPr>
          <p:cNvPr id="2" name="矩形 1">
            <a:extLst>
              <a:ext uri="{FF2B5EF4-FFF2-40B4-BE49-F238E27FC236}">
                <a16:creationId xmlns:a16="http://schemas.microsoft.com/office/drawing/2014/main" id="{630FF0F6-CA67-4BD9-806D-ADE85D8AF12F}"/>
              </a:ext>
            </a:extLst>
          </p:cNvPr>
          <p:cNvSpPr/>
          <p:nvPr/>
        </p:nvSpPr>
        <p:spPr>
          <a:xfrm>
            <a:off x="851830" y="4445946"/>
            <a:ext cx="6549886" cy="2062103"/>
          </a:xfrm>
          <a:prstGeom prst="rect">
            <a:avLst/>
          </a:prstGeom>
          <a:noFill/>
          <a:ln>
            <a:noFill/>
          </a:ln>
        </p:spPr>
        <p:txBody>
          <a:bodyPr lIns="91425" tIns="91425" rIns="91425" bIns="91425" anchor="t" anchorCtr="0">
            <a:noAutofit/>
          </a:bodyPr>
          <a:lstStyle/>
          <a:p>
            <a:pPr marL="514350" indent="-514350">
              <a:spcBef>
                <a:spcPts val="600"/>
              </a:spcBef>
              <a:buAutoNum type="arabicParenBoth" startAt="2"/>
            </a:pPr>
            <a:r>
              <a:rPr lang="zh-TW" altLang="en-US" sz="3200" b="1" dirty="0">
                <a:solidFill>
                  <a:schemeClr val="accent4">
                    <a:lumMod val="75000"/>
                  </a:schemeClr>
                </a:solidFill>
                <a:latin typeface="微軟正黑體" panose="020B0604030504040204" pitchFamily="34" charset="-120"/>
                <a:ea typeface="微軟正黑體" panose="020B0604030504040204" pitchFamily="34" charset="-120"/>
              </a:rPr>
              <a:t>    人本取向的動機理論</a:t>
            </a:r>
            <a:endParaRPr lang="en-US" altLang="zh-TW" sz="3200" b="1" dirty="0">
              <a:solidFill>
                <a:schemeClr val="accent4">
                  <a:lumMod val="75000"/>
                </a:schemeClr>
              </a:solidFill>
              <a:latin typeface="微軟正黑體" panose="020B0604030504040204" pitchFamily="34" charset="-120"/>
              <a:ea typeface="微軟正黑體" panose="020B0604030504040204" pitchFamily="34" charset="-120"/>
            </a:endParaRPr>
          </a:p>
          <a:p>
            <a:pPr>
              <a:spcBef>
                <a:spcPts val="600"/>
              </a:spcBef>
            </a:pPr>
            <a:r>
              <a:rPr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a:t>
            </a:r>
            <a:r>
              <a:rPr lang="en-US" altLang="zh-TW" sz="2000" b="1" dirty="0">
                <a:solidFill>
                  <a:schemeClr val="accent4">
                    <a:lumMod val="75000"/>
                  </a:schemeClr>
                </a:solidFill>
                <a:latin typeface="微軟正黑體" panose="020B0604030504040204" pitchFamily="34" charset="-120"/>
                <a:ea typeface="微軟正黑體" panose="020B0604030504040204" pitchFamily="34" charset="-120"/>
              </a:rPr>
              <a:t>humanistic approaches to motivation</a:t>
            </a:r>
            <a:r>
              <a:rPr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4">
                  <a:lumMod val="75000"/>
                </a:schemeClr>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56F969B2-6D37-4210-A302-6460D07E4CEE}"/>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7</a:t>
            </a:r>
            <a:endParaRPr lang="zh-TW" altLang="en-US" dirty="0"/>
          </a:p>
        </p:txBody>
      </p:sp>
    </p:spTree>
    <p:extLst>
      <p:ext uri="{BB962C8B-B14F-4D97-AF65-F5344CB8AC3E}">
        <p14:creationId xmlns:p14="http://schemas.microsoft.com/office/powerpoint/2010/main" val="2927183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400" dirty="0">
                <a:latin typeface="微軟正黑體" panose="020B0604030504040204" pitchFamily="34" charset="-120"/>
                <a:ea typeface="微軟正黑體" panose="020B0604030504040204" pitchFamily="34" charset="-120"/>
              </a:rPr>
              <a:t>三、	強化學生的自律性動機</a:t>
            </a:r>
            <a:endParaRPr lang="en" sz="44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（二）動機理論</a:t>
            </a:r>
          </a:p>
        </p:txBody>
      </p:sp>
      <p:sp>
        <p:nvSpPr>
          <p:cNvPr id="6" name="矩形 5">
            <a:extLst>
              <a:ext uri="{FF2B5EF4-FFF2-40B4-BE49-F238E27FC236}">
                <a16:creationId xmlns:a16="http://schemas.microsoft.com/office/drawing/2014/main" id="{0AF58865-209A-424A-A7D1-6E574933A6A0}"/>
              </a:ext>
            </a:extLst>
          </p:cNvPr>
          <p:cNvSpPr/>
          <p:nvPr/>
        </p:nvSpPr>
        <p:spPr>
          <a:xfrm>
            <a:off x="772317" y="3014075"/>
            <a:ext cx="5923722" cy="1164512"/>
          </a:xfrm>
          <a:prstGeom prst="rect">
            <a:avLst/>
          </a:prstGeom>
          <a:noFill/>
          <a:ln>
            <a:noFill/>
          </a:ln>
        </p:spPr>
        <p:txBody>
          <a:bodyPr lIns="91425" tIns="91425" rIns="91425" bIns="91425" anchor="t" anchorCtr="0">
            <a:noAutofit/>
          </a:bodyPr>
          <a:lstStyle/>
          <a:p>
            <a:pPr>
              <a:lnSpc>
                <a:spcPct val="150000"/>
              </a:lnSpc>
              <a:spcBef>
                <a:spcPts val="600"/>
              </a:spcBef>
            </a:pPr>
            <a:r>
              <a:rPr lang="en-US" altLang="zh-TW" sz="3200" b="1" dirty="0">
                <a:solidFill>
                  <a:schemeClr val="accent4">
                    <a:lumMod val="75000"/>
                  </a:schemeClr>
                </a:solidFill>
                <a:latin typeface="微軟正黑體" panose="020B0604030504040204" pitchFamily="34" charset="-120"/>
                <a:ea typeface="微軟正黑體" panose="020B0604030504040204" pitchFamily="34" charset="-120"/>
              </a:rPr>
              <a:t>(3)	</a:t>
            </a:r>
            <a:r>
              <a:rPr lang="zh-TW" altLang="en-US" sz="3200" b="1" dirty="0">
                <a:solidFill>
                  <a:schemeClr val="accent4">
                    <a:lumMod val="75000"/>
                  </a:schemeClr>
                </a:solidFill>
                <a:latin typeface="微軟正黑體" panose="020B0604030504040204" pitchFamily="34" charset="-120"/>
                <a:ea typeface="微軟正黑體" panose="020B0604030504040204" pitchFamily="34" charset="-120"/>
              </a:rPr>
              <a:t>認知取向的動機理論</a:t>
            </a:r>
            <a:r>
              <a:rPr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a:t>
            </a:r>
            <a:r>
              <a:rPr lang="en-US" altLang="zh-TW" sz="2000" b="1" dirty="0">
                <a:solidFill>
                  <a:schemeClr val="accent4">
                    <a:lumMod val="75000"/>
                  </a:schemeClr>
                </a:solidFill>
                <a:latin typeface="微軟正黑體" panose="020B0604030504040204" pitchFamily="34" charset="-120"/>
                <a:ea typeface="微軟正黑體" panose="020B0604030504040204" pitchFamily="34" charset="-120"/>
              </a:rPr>
              <a:t>cognitive approaches to motivation</a:t>
            </a:r>
            <a:r>
              <a:rPr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a:t>
            </a:r>
            <a:endParaRPr lang="zh-TW" altLang="en-US" sz="3200" b="1" dirty="0">
              <a:solidFill>
                <a:schemeClr val="accent4">
                  <a:lumMod val="75000"/>
                </a:schemeClr>
              </a:solidFill>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874A6397-67F0-4602-95C8-770283FAA5B1}"/>
              </a:ext>
            </a:extLst>
          </p:cNvPr>
          <p:cNvSpPr/>
          <p:nvPr/>
        </p:nvSpPr>
        <p:spPr>
          <a:xfrm>
            <a:off x="772317" y="4505705"/>
            <a:ext cx="6383857" cy="2062103"/>
          </a:xfrm>
          <a:prstGeom prst="rect">
            <a:avLst/>
          </a:prstGeom>
          <a:noFill/>
          <a:ln>
            <a:noFill/>
          </a:ln>
        </p:spPr>
        <p:txBody>
          <a:bodyPr lIns="91425" tIns="91425" rIns="91425" bIns="91425" anchor="t" anchorCtr="0">
            <a:noAutofit/>
          </a:bodyPr>
          <a:lstStyle/>
          <a:p>
            <a:pPr>
              <a:lnSpc>
                <a:spcPct val="150000"/>
              </a:lnSpc>
              <a:spcBef>
                <a:spcPts val="600"/>
              </a:spcBef>
            </a:pPr>
            <a:r>
              <a:rPr lang="en-US" altLang="zh-TW" sz="3200" b="1" dirty="0">
                <a:solidFill>
                  <a:schemeClr val="accent4">
                    <a:lumMod val="75000"/>
                  </a:schemeClr>
                </a:solidFill>
                <a:latin typeface="微軟正黑體" panose="020B0604030504040204" pitchFamily="34" charset="-120"/>
                <a:ea typeface="微軟正黑體" panose="020B0604030504040204" pitchFamily="34" charset="-120"/>
              </a:rPr>
              <a:t>(4)	</a:t>
            </a:r>
            <a:r>
              <a:rPr lang="zh-TW" altLang="en-US" sz="3200" b="1" dirty="0">
                <a:solidFill>
                  <a:schemeClr val="accent4">
                    <a:lumMod val="75000"/>
                  </a:schemeClr>
                </a:solidFill>
                <a:latin typeface="微軟正黑體" panose="020B0604030504040204" pitchFamily="34" charset="-120"/>
                <a:ea typeface="微軟正黑體" panose="020B0604030504040204" pitchFamily="34" charset="-120"/>
              </a:rPr>
              <a:t>社會學習取向的動機理論</a:t>
            </a:r>
            <a:r>
              <a:rPr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a:t>
            </a:r>
            <a:r>
              <a:rPr lang="en-US" altLang="zh-TW" sz="2000" b="1" dirty="0">
                <a:solidFill>
                  <a:schemeClr val="accent4">
                    <a:lumMod val="75000"/>
                  </a:schemeClr>
                </a:solidFill>
                <a:latin typeface="微軟正黑體" panose="020B0604030504040204" pitchFamily="34" charset="-120"/>
                <a:ea typeface="微軟正黑體" panose="020B0604030504040204" pitchFamily="34" charset="-120"/>
              </a:rPr>
              <a:t>social learning approaches to motivation</a:t>
            </a:r>
            <a:r>
              <a:rPr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a:t>
            </a:r>
            <a:endParaRPr lang="zh-TW" altLang="en-US" sz="3200" b="1" dirty="0">
              <a:solidFill>
                <a:schemeClr val="accent4">
                  <a:lumMod val="75000"/>
                </a:schemeClr>
              </a:solidFill>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ADE08DB2-A5AF-45BA-A432-48A4EB78C1EC}"/>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8</a:t>
            </a:r>
            <a:endParaRPr lang="zh-TW" altLang="en-US" dirty="0"/>
          </a:p>
        </p:txBody>
      </p:sp>
    </p:spTree>
    <p:extLst>
      <p:ext uri="{BB962C8B-B14F-4D97-AF65-F5344CB8AC3E}">
        <p14:creationId xmlns:p14="http://schemas.microsoft.com/office/powerpoint/2010/main" val="1671847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400" dirty="0">
                <a:latin typeface="微軟正黑體" panose="020B0604030504040204" pitchFamily="34" charset="-120"/>
                <a:ea typeface="微軟正黑體" panose="020B0604030504040204" pitchFamily="34" charset="-120"/>
              </a:rPr>
              <a:t>三、	強化學生的自律性動機</a:t>
            </a:r>
            <a:endParaRPr lang="en" sz="44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（三）提升學習動機的自我調整策略</a:t>
            </a:r>
          </a:p>
        </p:txBody>
      </p:sp>
      <p:sp>
        <p:nvSpPr>
          <p:cNvPr id="4" name="矩形 3">
            <a:extLst>
              <a:ext uri="{FF2B5EF4-FFF2-40B4-BE49-F238E27FC236}">
                <a16:creationId xmlns:a16="http://schemas.microsoft.com/office/drawing/2014/main" id="{5CD26A20-E031-4B07-9604-D4701B376A52}"/>
              </a:ext>
            </a:extLst>
          </p:cNvPr>
          <p:cNvSpPr/>
          <p:nvPr/>
        </p:nvSpPr>
        <p:spPr>
          <a:xfrm>
            <a:off x="1300011" y="2917303"/>
            <a:ext cx="5144357" cy="1952201"/>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運用高成就動機者的行為特徵</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zh-TW" sz="2800" dirty="0">
                <a:latin typeface="微軟正黑體" panose="020B0604030504040204" pitchFamily="34" charset="-120"/>
                <a:ea typeface="微軟正黑體" panose="020B0604030504040204" pitchFamily="34" charset="-120"/>
              </a:rPr>
              <a:t>設定適當的具體目標</a:t>
            </a:r>
          </a:p>
          <a:p>
            <a:pPr>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擬定自我調整策略</a:t>
            </a:r>
          </a:p>
        </p:txBody>
      </p:sp>
      <p:sp>
        <p:nvSpPr>
          <p:cNvPr id="8" name="文字方塊 7">
            <a:extLst>
              <a:ext uri="{FF2B5EF4-FFF2-40B4-BE49-F238E27FC236}">
                <a16:creationId xmlns:a16="http://schemas.microsoft.com/office/drawing/2014/main" id="{B9CA6EFB-ECFA-4A54-9D8E-37005A4FD340}"/>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9</a:t>
            </a:r>
            <a:endParaRPr lang="zh-TW" altLang="en-US" dirty="0"/>
          </a:p>
        </p:txBody>
      </p:sp>
    </p:spTree>
    <p:extLst>
      <p:ext uri="{BB962C8B-B14F-4D97-AF65-F5344CB8AC3E}">
        <p14:creationId xmlns:p14="http://schemas.microsoft.com/office/powerpoint/2010/main" val="1634755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4400" dirty="0">
                <a:latin typeface="微軟正黑體" panose="020B0604030504040204" pitchFamily="34" charset="-120"/>
                <a:ea typeface="微軟正黑體" panose="020B0604030504040204" pitchFamily="34" charset="-120"/>
              </a:rPr>
              <a:t>三、	強化學生的自律性動機</a:t>
            </a:r>
            <a:endParaRPr lang="en" sz="4400" dirty="0">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A327BEF8-8C5B-43F7-A76C-41999888CD7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200" b="1" dirty="0">
                <a:solidFill>
                  <a:srgbClr val="4ECDC4"/>
                </a:solidFill>
                <a:latin typeface="微軟正黑體" panose="020B0604030504040204" pitchFamily="34" charset="-120"/>
                <a:ea typeface="微軟正黑體" panose="020B0604030504040204" pitchFamily="34" charset="-120"/>
              </a:rPr>
              <a:t>（四）提高學生學習動機的有效策略</a:t>
            </a:r>
          </a:p>
        </p:txBody>
      </p:sp>
      <p:sp>
        <p:nvSpPr>
          <p:cNvPr id="4" name="矩形 3">
            <a:extLst>
              <a:ext uri="{FF2B5EF4-FFF2-40B4-BE49-F238E27FC236}">
                <a16:creationId xmlns:a16="http://schemas.microsoft.com/office/drawing/2014/main" id="{5CD26A20-E031-4B07-9604-D4701B376A52}"/>
              </a:ext>
            </a:extLst>
          </p:cNvPr>
          <p:cNvSpPr/>
          <p:nvPr/>
        </p:nvSpPr>
        <p:spPr>
          <a:xfrm>
            <a:off x="691200" y="3141099"/>
            <a:ext cx="3708066" cy="2031325"/>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提供行為後果的增強</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en-US" sz="2800" dirty="0">
                <a:latin typeface="微軟正黑體" panose="020B0604030504040204" pitchFamily="34" charset="-120"/>
                <a:ea typeface="微軟正黑體" panose="020B0604030504040204" pitchFamily="34" charset="-120"/>
              </a:rPr>
              <a:t>啟發興趣並激發好奇</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提示努力之後的情境</a:t>
            </a:r>
          </a:p>
        </p:txBody>
      </p:sp>
      <p:sp>
        <p:nvSpPr>
          <p:cNvPr id="5" name="矩形 4">
            <a:extLst>
              <a:ext uri="{FF2B5EF4-FFF2-40B4-BE49-F238E27FC236}">
                <a16:creationId xmlns:a16="http://schemas.microsoft.com/office/drawing/2014/main" id="{A6159E8A-D951-4F55-8F0D-171AA5514812}"/>
              </a:ext>
            </a:extLst>
          </p:cNvPr>
          <p:cNvSpPr/>
          <p:nvPr/>
        </p:nvSpPr>
        <p:spPr>
          <a:xfrm>
            <a:off x="4571999" y="3141099"/>
            <a:ext cx="3708066" cy="2031325"/>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4.</a:t>
            </a:r>
            <a:r>
              <a:rPr lang="zh-TW" altLang="en-US" sz="2800" dirty="0">
                <a:latin typeface="微軟正黑體" panose="020B0604030504040204" pitchFamily="34" charset="-120"/>
                <a:ea typeface="微軟正黑體" panose="020B0604030504040204" pitchFamily="34" charset="-120"/>
              </a:rPr>
              <a:t>提供自我實現的機會</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5.</a:t>
            </a:r>
            <a:r>
              <a:rPr lang="zh-TW" altLang="en-US" sz="2800" dirty="0">
                <a:latin typeface="微軟正黑體" panose="020B0604030504040204" pitchFamily="34" charset="-120"/>
                <a:ea typeface="微軟正黑體" panose="020B0604030504040204" pitchFamily="34" charset="-120"/>
              </a:rPr>
              <a:t>增進學生的學習信心</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6.</a:t>
            </a:r>
            <a:r>
              <a:rPr lang="zh-TW" altLang="en-US" sz="2800" dirty="0">
                <a:latin typeface="微軟正黑體" panose="020B0604030504040204" pitchFamily="34" charset="-120"/>
                <a:ea typeface="微軟正黑體" panose="020B0604030504040204" pitchFamily="34" charset="-120"/>
              </a:rPr>
              <a:t>營造良好的學習氣氛</a:t>
            </a:r>
          </a:p>
        </p:txBody>
      </p:sp>
      <p:sp>
        <p:nvSpPr>
          <p:cNvPr id="6" name="文字方塊 5">
            <a:extLst>
              <a:ext uri="{FF2B5EF4-FFF2-40B4-BE49-F238E27FC236}">
                <a16:creationId xmlns:a16="http://schemas.microsoft.com/office/drawing/2014/main" id="{81EA9630-AAE6-41E7-A18D-9114006A424F}"/>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10</a:t>
            </a:r>
            <a:endParaRPr lang="zh-TW" altLang="en-US" dirty="0"/>
          </a:p>
        </p:txBody>
      </p:sp>
    </p:spTree>
    <p:extLst>
      <p:ext uri="{BB962C8B-B14F-4D97-AF65-F5344CB8AC3E}">
        <p14:creationId xmlns:p14="http://schemas.microsoft.com/office/powerpoint/2010/main" val="1507183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四、	促進班級凝聚力的活動</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	教師節的活動設計</a:t>
            </a:r>
          </a:p>
        </p:txBody>
      </p:sp>
      <p:sp>
        <p:nvSpPr>
          <p:cNvPr id="16" name="矩形 15">
            <a:extLst>
              <a:ext uri="{FF2B5EF4-FFF2-40B4-BE49-F238E27FC236}">
                <a16:creationId xmlns:a16="http://schemas.microsoft.com/office/drawing/2014/main" id="{4A8F7672-F93E-45A4-A98B-8A95DB51CE04}"/>
              </a:ext>
            </a:extLst>
          </p:cNvPr>
          <p:cNvSpPr/>
          <p:nvPr/>
        </p:nvSpPr>
        <p:spPr>
          <a:xfrm>
            <a:off x="1347182" y="3031769"/>
            <a:ext cx="3708066" cy="2031325"/>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教師卡的規劃設計</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en-US" sz="2800" dirty="0">
                <a:latin typeface="微軟正黑體" panose="020B0604030504040204" pitchFamily="34" charset="-120"/>
                <a:ea typeface="微軟正黑體" panose="020B0604030504040204" pitchFamily="34" charset="-120"/>
              </a:rPr>
              <a:t>給老師的一句話活動</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為老師獻花活動</a:t>
            </a:r>
          </a:p>
        </p:txBody>
      </p:sp>
      <p:sp>
        <p:nvSpPr>
          <p:cNvPr id="18" name="文字方塊 17">
            <a:extLst>
              <a:ext uri="{FF2B5EF4-FFF2-40B4-BE49-F238E27FC236}">
                <a16:creationId xmlns:a16="http://schemas.microsoft.com/office/drawing/2014/main" id="{F2050275-B765-4C0F-AF34-08A1214687EF}"/>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11</a:t>
            </a:r>
            <a:endParaRPr lang="zh-TW"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四、	促進班級凝聚力的活動</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	聖誕節的活動設計</a:t>
            </a:r>
          </a:p>
        </p:txBody>
      </p:sp>
      <p:sp>
        <p:nvSpPr>
          <p:cNvPr id="16" name="矩形 15">
            <a:extLst>
              <a:ext uri="{FF2B5EF4-FFF2-40B4-BE49-F238E27FC236}">
                <a16:creationId xmlns:a16="http://schemas.microsoft.com/office/drawing/2014/main" id="{4A8F7672-F93E-45A4-A98B-8A95DB51CE04}"/>
              </a:ext>
            </a:extLst>
          </p:cNvPr>
          <p:cNvSpPr/>
          <p:nvPr/>
        </p:nvSpPr>
        <p:spPr>
          <a:xfrm>
            <a:off x="1347182" y="3031769"/>
            <a:ext cx="3708066" cy="2031325"/>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教師卡的規劃設計</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en-US" sz="2800" dirty="0">
                <a:latin typeface="微軟正黑體" panose="020B0604030504040204" pitchFamily="34" charset="-120"/>
                <a:ea typeface="微軟正黑體" panose="020B0604030504040204" pitchFamily="34" charset="-120"/>
              </a:rPr>
              <a:t>給老師的一句話活動</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為老師獻花活動</a:t>
            </a:r>
          </a:p>
        </p:txBody>
      </p:sp>
      <p:sp>
        <p:nvSpPr>
          <p:cNvPr id="5" name="文字方塊 4">
            <a:extLst>
              <a:ext uri="{FF2B5EF4-FFF2-40B4-BE49-F238E27FC236}">
                <a16:creationId xmlns:a16="http://schemas.microsoft.com/office/drawing/2014/main" id="{93620C29-7780-435D-AE41-7336AADFDA80}"/>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12</a:t>
            </a:r>
            <a:endParaRPr lang="zh-TW" altLang="en-US" dirty="0"/>
          </a:p>
        </p:txBody>
      </p:sp>
    </p:spTree>
    <p:extLst>
      <p:ext uri="{BB962C8B-B14F-4D97-AF65-F5344CB8AC3E}">
        <p14:creationId xmlns:p14="http://schemas.microsoft.com/office/powerpoint/2010/main" val="2961386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四、	促進班級凝聚力的活動</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	聖誕節的活動設計</a:t>
            </a:r>
          </a:p>
        </p:txBody>
      </p:sp>
      <p:sp>
        <p:nvSpPr>
          <p:cNvPr id="16" name="矩形 15">
            <a:extLst>
              <a:ext uri="{FF2B5EF4-FFF2-40B4-BE49-F238E27FC236}">
                <a16:creationId xmlns:a16="http://schemas.microsoft.com/office/drawing/2014/main" id="{4A8F7672-F93E-45A4-A98B-8A95DB51CE04}"/>
              </a:ext>
            </a:extLst>
          </p:cNvPr>
          <p:cNvSpPr/>
          <p:nvPr/>
        </p:nvSpPr>
        <p:spPr>
          <a:xfrm>
            <a:off x="1357120" y="3061918"/>
            <a:ext cx="2630848" cy="2031325"/>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1.</a:t>
            </a:r>
            <a:r>
              <a:rPr lang="zh-TW" altLang="en-US" sz="2800" dirty="0">
                <a:latin typeface="微軟正黑體" panose="020B0604030504040204" pitchFamily="34" charset="-120"/>
                <a:ea typeface="微軟正黑體" panose="020B0604030504040204" pitchFamily="34" charset="-120"/>
              </a:rPr>
              <a:t>化妝舞會</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2.</a:t>
            </a:r>
            <a:r>
              <a:rPr lang="zh-TW" altLang="en-US" sz="2800" dirty="0">
                <a:latin typeface="微軟正黑體" panose="020B0604030504040204" pitchFamily="34" charset="-120"/>
                <a:ea typeface="微軟正黑體" panose="020B0604030504040204" pitchFamily="34" charset="-120"/>
              </a:rPr>
              <a:t>班級餐會</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3.</a:t>
            </a:r>
            <a:r>
              <a:rPr lang="zh-TW" altLang="en-US" sz="2800" dirty="0">
                <a:latin typeface="微軟正黑體" panose="020B0604030504040204" pitchFamily="34" charset="-120"/>
                <a:ea typeface="微軟正黑體" panose="020B0604030504040204" pitchFamily="34" charset="-120"/>
              </a:rPr>
              <a:t>交換聖誕禮物</a:t>
            </a:r>
          </a:p>
        </p:txBody>
      </p:sp>
      <p:sp>
        <p:nvSpPr>
          <p:cNvPr id="5" name="矩形 4">
            <a:extLst>
              <a:ext uri="{FF2B5EF4-FFF2-40B4-BE49-F238E27FC236}">
                <a16:creationId xmlns:a16="http://schemas.microsoft.com/office/drawing/2014/main" id="{97C660D6-95E0-4AE7-B0B6-CD59757148FE}"/>
              </a:ext>
            </a:extLst>
          </p:cNvPr>
          <p:cNvSpPr/>
          <p:nvPr/>
        </p:nvSpPr>
        <p:spPr>
          <a:xfrm>
            <a:off x="4650285" y="3051646"/>
            <a:ext cx="2989921" cy="2031325"/>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4.</a:t>
            </a:r>
            <a:r>
              <a:rPr lang="zh-TW" altLang="en-US" sz="2800" dirty="0">
                <a:latin typeface="微軟正黑體" panose="020B0604030504040204" pitchFamily="34" charset="-120"/>
                <a:ea typeface="微軟正黑體" panose="020B0604030504040204" pitchFamily="34" charset="-120"/>
              </a:rPr>
              <a:t>佈置班級聖誕樹</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5.</a:t>
            </a:r>
            <a:r>
              <a:rPr lang="zh-TW" altLang="en-US" sz="2800" dirty="0">
                <a:latin typeface="微軟正黑體" panose="020B0604030504040204" pitchFamily="34" charset="-120"/>
                <a:ea typeface="微軟正黑體" panose="020B0604030504040204" pitchFamily="34" charset="-120"/>
              </a:rPr>
              <a:t>聖誕歌舞表演</a:t>
            </a:r>
            <a:endParaRPr lang="en-US" altLang="zh-TW" sz="2800" dirty="0">
              <a:latin typeface="微軟正黑體" panose="020B0604030504040204" pitchFamily="34" charset="-120"/>
              <a:ea typeface="微軟正黑體" panose="020B0604030504040204" pitchFamily="34" charset="-120"/>
            </a:endParaRPr>
          </a:p>
          <a:p>
            <a:pPr>
              <a:lnSpc>
                <a:spcPct val="150000"/>
              </a:lnSpc>
            </a:pPr>
            <a:r>
              <a:rPr lang="en-US" altLang="zh-TW" sz="2800" dirty="0">
                <a:latin typeface="微軟正黑體" panose="020B0604030504040204" pitchFamily="34" charset="-120"/>
                <a:ea typeface="微軟正黑體" panose="020B0604030504040204" pitchFamily="34" charset="-120"/>
              </a:rPr>
              <a:t>6.</a:t>
            </a:r>
            <a:r>
              <a:rPr lang="zh-TW" altLang="en-US" sz="2800" dirty="0">
                <a:latin typeface="微軟正黑體" panose="020B0604030504040204" pitchFamily="34" charset="-120"/>
                <a:ea typeface="微軟正黑體" panose="020B0604030504040204" pitchFamily="34" charset="-120"/>
              </a:rPr>
              <a:t>聖誕義賣活動</a:t>
            </a:r>
          </a:p>
        </p:txBody>
      </p:sp>
      <p:sp>
        <p:nvSpPr>
          <p:cNvPr id="6" name="文字方塊 5">
            <a:extLst>
              <a:ext uri="{FF2B5EF4-FFF2-40B4-BE49-F238E27FC236}">
                <a16:creationId xmlns:a16="http://schemas.microsoft.com/office/drawing/2014/main" id="{5C6CCA85-E558-43A7-8861-BFC5F3179572}"/>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13</a:t>
            </a:r>
            <a:endParaRPr lang="zh-TW" altLang="en-US" dirty="0"/>
          </a:p>
        </p:txBody>
      </p:sp>
    </p:spTree>
    <p:extLst>
      <p:ext uri="{BB962C8B-B14F-4D97-AF65-F5344CB8AC3E}">
        <p14:creationId xmlns:p14="http://schemas.microsoft.com/office/powerpoint/2010/main" val="3542346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四、	促進班級凝聚力的活動</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2102182"/>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（三）兒童節的活動設計</a:t>
            </a:r>
          </a:p>
        </p:txBody>
      </p:sp>
      <p:sp>
        <p:nvSpPr>
          <p:cNvPr id="16" name="矩形 15">
            <a:extLst>
              <a:ext uri="{FF2B5EF4-FFF2-40B4-BE49-F238E27FC236}">
                <a16:creationId xmlns:a16="http://schemas.microsoft.com/office/drawing/2014/main" id="{4A8F7672-F93E-45A4-A98B-8A95DB51CE04}"/>
              </a:ext>
            </a:extLst>
          </p:cNvPr>
          <p:cNvSpPr/>
          <p:nvPr/>
        </p:nvSpPr>
        <p:spPr>
          <a:xfrm>
            <a:off x="1247790" y="3131492"/>
            <a:ext cx="2858475" cy="2031325"/>
          </a:xfrm>
          <a:prstGeom prst="rect">
            <a:avLst/>
          </a:prstGeom>
        </p:spPr>
        <p:txBody>
          <a:bodyPr wrap="none">
            <a:spAutoFit/>
          </a:bodyPr>
          <a:lstStyle/>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拼圖比賽活動</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節目表演活動</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舊愛新歡活動</a:t>
            </a:r>
          </a:p>
        </p:txBody>
      </p:sp>
      <p:sp>
        <p:nvSpPr>
          <p:cNvPr id="5" name="矩形 4">
            <a:extLst>
              <a:ext uri="{FF2B5EF4-FFF2-40B4-BE49-F238E27FC236}">
                <a16:creationId xmlns:a16="http://schemas.microsoft.com/office/drawing/2014/main" id="{97C660D6-95E0-4AE7-B0B6-CD59757148FE}"/>
              </a:ext>
            </a:extLst>
          </p:cNvPr>
          <p:cNvSpPr/>
          <p:nvPr/>
        </p:nvSpPr>
        <p:spPr>
          <a:xfrm>
            <a:off x="4640346" y="3131492"/>
            <a:ext cx="3217547" cy="1384995"/>
          </a:xfrm>
          <a:prstGeom prst="rect">
            <a:avLst/>
          </a:prstGeom>
        </p:spPr>
        <p:txBody>
          <a:bodyPr wrap="none">
            <a:spAutoFit/>
          </a:bodyPr>
          <a:lstStyle/>
          <a:p>
            <a:pPr marL="514350" indent="-514350">
              <a:lnSpc>
                <a:spcPct val="150000"/>
              </a:lnSpc>
              <a:buAutoNum type="arabicPeriod" startAt="4"/>
            </a:pPr>
            <a:r>
              <a:rPr lang="zh-TW" altLang="en-US" sz="2800" dirty="0">
                <a:latin typeface="微軟正黑體" panose="020B0604030504040204" pitchFamily="34" charset="-120"/>
                <a:ea typeface="微軟正黑體" panose="020B0604030504040204" pitchFamily="34" charset="-120"/>
              </a:rPr>
              <a:t>園遊會活動</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startAt="4"/>
            </a:pPr>
            <a:r>
              <a:rPr lang="zh-TW" altLang="en-US" sz="2800" dirty="0">
                <a:latin typeface="微軟正黑體" panose="020B0604030504040204" pitchFamily="34" charset="-120"/>
                <a:ea typeface="微軟正黑體" panose="020B0604030504040204" pitchFamily="34" charset="-120"/>
              </a:rPr>
              <a:t>得意作品展示會</a:t>
            </a:r>
          </a:p>
        </p:txBody>
      </p:sp>
      <p:sp>
        <p:nvSpPr>
          <p:cNvPr id="6" name="文字方塊 5">
            <a:extLst>
              <a:ext uri="{FF2B5EF4-FFF2-40B4-BE49-F238E27FC236}">
                <a16:creationId xmlns:a16="http://schemas.microsoft.com/office/drawing/2014/main" id="{B721DBEF-4E8D-4A40-A118-AF3B477B6A7B}"/>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14</a:t>
            </a:r>
            <a:endParaRPr lang="zh-TW" altLang="en-US" dirty="0"/>
          </a:p>
        </p:txBody>
      </p:sp>
    </p:spTree>
    <p:extLst>
      <p:ext uri="{BB962C8B-B14F-4D97-AF65-F5344CB8AC3E}">
        <p14:creationId xmlns:p14="http://schemas.microsoft.com/office/powerpoint/2010/main" val="2664891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1780310"/>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（一）教師如何處理學生轉學問題</a:t>
            </a:r>
          </a:p>
        </p:txBody>
      </p:sp>
      <p:sp>
        <p:nvSpPr>
          <p:cNvPr id="16" name="矩形 15">
            <a:extLst>
              <a:ext uri="{FF2B5EF4-FFF2-40B4-BE49-F238E27FC236}">
                <a16:creationId xmlns:a16="http://schemas.microsoft.com/office/drawing/2014/main" id="{4A8F7672-F93E-45A4-A98B-8A95DB51CE04}"/>
              </a:ext>
            </a:extLst>
          </p:cNvPr>
          <p:cNvSpPr/>
          <p:nvPr/>
        </p:nvSpPr>
        <p:spPr>
          <a:xfrm>
            <a:off x="1476390" y="2564962"/>
            <a:ext cx="5731056" cy="3970318"/>
          </a:xfrm>
          <a:prstGeom prst="rect">
            <a:avLst/>
          </a:prstGeom>
        </p:spPr>
        <p:txBody>
          <a:bodyPr wrap="none">
            <a:spAutoFit/>
          </a:bodyPr>
          <a:lstStyle/>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提供未來學校的相關訊息和資料</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提供學生在學習方面的相關資料</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儘可能與未來的學校聯繫</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持續追蹤學生的適應情形</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提供各種適應新環境的策略</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給新導師一封信</a:t>
            </a:r>
          </a:p>
        </p:txBody>
      </p:sp>
      <p:sp>
        <p:nvSpPr>
          <p:cNvPr id="6" name="文字方塊 5">
            <a:extLst>
              <a:ext uri="{FF2B5EF4-FFF2-40B4-BE49-F238E27FC236}">
                <a16:creationId xmlns:a16="http://schemas.microsoft.com/office/drawing/2014/main" id="{00E263A0-30F7-42F7-AA97-9813680FB176}"/>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15</a:t>
            </a:r>
            <a:endParaRPr lang="zh-TW" altLang="en-US" dirty="0"/>
          </a:p>
        </p:txBody>
      </p:sp>
    </p:spTree>
    <p:extLst>
      <p:ext uri="{BB962C8B-B14F-4D97-AF65-F5344CB8AC3E}">
        <p14:creationId xmlns:p14="http://schemas.microsoft.com/office/powerpoint/2010/main" val="3379981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1780310"/>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（二）轉學生的輔導與作業程序</a:t>
            </a:r>
          </a:p>
        </p:txBody>
      </p:sp>
      <p:sp>
        <p:nvSpPr>
          <p:cNvPr id="16" name="矩形 15">
            <a:extLst>
              <a:ext uri="{FF2B5EF4-FFF2-40B4-BE49-F238E27FC236}">
                <a16:creationId xmlns:a16="http://schemas.microsoft.com/office/drawing/2014/main" id="{4A8F7672-F93E-45A4-A98B-8A95DB51CE04}"/>
              </a:ext>
            </a:extLst>
          </p:cNvPr>
          <p:cNvSpPr/>
          <p:nvPr/>
        </p:nvSpPr>
        <p:spPr>
          <a:xfrm>
            <a:off x="1476390" y="2564962"/>
            <a:ext cx="3621504" cy="2677656"/>
          </a:xfrm>
          <a:prstGeom prst="rect">
            <a:avLst/>
          </a:prstGeom>
        </p:spPr>
        <p:txBody>
          <a:bodyPr wrap="none">
            <a:spAutoFit/>
          </a:bodyPr>
          <a:lstStyle/>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溫馨友好的開始</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安排自我介紹</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認識新同學和朋友</a:t>
            </a:r>
            <a:endParaRPr lang="en-US" altLang="zh-TW" sz="2800" dirty="0">
              <a:latin typeface="微軟正黑體" panose="020B0604030504040204" pitchFamily="34" charset="-120"/>
              <a:ea typeface="微軟正黑體" panose="020B0604030504040204" pitchFamily="34" charset="-120"/>
            </a:endParaRPr>
          </a:p>
          <a:p>
            <a:pPr marL="514350" indent="-514350">
              <a:lnSpc>
                <a:spcPct val="150000"/>
              </a:lnSpc>
              <a:buAutoNum type="arabicPeriod"/>
            </a:pPr>
            <a:r>
              <a:rPr lang="zh-TW" altLang="en-US" sz="2800" dirty="0">
                <a:latin typeface="微軟正黑體" panose="020B0604030504040204" pitchFamily="34" charset="-120"/>
                <a:ea typeface="微軟正黑體" panose="020B0604030504040204" pitchFamily="34" charset="-120"/>
              </a:rPr>
              <a:t>安排生活輔導員</a:t>
            </a:r>
          </a:p>
        </p:txBody>
      </p:sp>
      <p:sp>
        <p:nvSpPr>
          <p:cNvPr id="5" name="文字方塊 4">
            <a:extLst>
              <a:ext uri="{FF2B5EF4-FFF2-40B4-BE49-F238E27FC236}">
                <a16:creationId xmlns:a16="http://schemas.microsoft.com/office/drawing/2014/main" id="{46B2B849-B21A-4A6D-9C1F-76B0FD4ED6D1}"/>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16</a:t>
            </a:r>
            <a:endParaRPr lang="zh-TW" altLang="en-US" dirty="0"/>
          </a:p>
        </p:txBody>
      </p:sp>
    </p:spTree>
    <p:extLst>
      <p:ext uri="{BB962C8B-B14F-4D97-AF65-F5344CB8AC3E}">
        <p14:creationId xmlns:p14="http://schemas.microsoft.com/office/powerpoint/2010/main" val="130456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1455823"/>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（二）轉學生的輔導與作業程序</a:t>
            </a:r>
          </a:p>
        </p:txBody>
      </p:sp>
      <p:sp>
        <p:nvSpPr>
          <p:cNvPr id="16" name="矩形 15">
            <a:extLst>
              <a:ext uri="{FF2B5EF4-FFF2-40B4-BE49-F238E27FC236}">
                <a16:creationId xmlns:a16="http://schemas.microsoft.com/office/drawing/2014/main" id="{4A8F7672-F93E-45A4-A98B-8A95DB51CE04}"/>
              </a:ext>
            </a:extLst>
          </p:cNvPr>
          <p:cNvSpPr/>
          <p:nvPr/>
        </p:nvSpPr>
        <p:spPr>
          <a:xfrm>
            <a:off x="1446572" y="2284283"/>
            <a:ext cx="5057795" cy="659540"/>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5.	</a:t>
            </a:r>
            <a:r>
              <a:rPr lang="zh-TW" altLang="en-US" sz="2800" dirty="0">
                <a:latin typeface="微軟正黑體" panose="020B0604030504040204" pitchFamily="34" charset="-120"/>
                <a:ea typeface="微軟正黑體" panose="020B0604030504040204" pitchFamily="34" charset="-120"/>
              </a:rPr>
              <a:t>檢核各種學習資料與表格</a:t>
            </a:r>
          </a:p>
        </p:txBody>
      </p:sp>
      <p:sp>
        <p:nvSpPr>
          <p:cNvPr id="7" name="Rectangle 3">
            <a:extLst>
              <a:ext uri="{FF2B5EF4-FFF2-40B4-BE49-F238E27FC236}">
                <a16:creationId xmlns:a16="http://schemas.microsoft.com/office/drawing/2014/main" id="{22E5B54F-5748-458E-99FC-6536B22A6AAA}"/>
              </a:ext>
            </a:extLst>
          </p:cNvPr>
          <p:cNvSpPr>
            <a:spLocks noChangeArrowheads="1"/>
          </p:cNvSpPr>
          <p:nvPr/>
        </p:nvSpPr>
        <p:spPr bwMode="auto">
          <a:xfrm>
            <a:off x="1371048" y="3789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0" name="表格 9">
            <a:extLst>
              <a:ext uri="{FF2B5EF4-FFF2-40B4-BE49-F238E27FC236}">
                <a16:creationId xmlns:a16="http://schemas.microsoft.com/office/drawing/2014/main" id="{C32537A4-1D52-4A6C-AFB2-A0958418DA16}"/>
              </a:ext>
            </a:extLst>
          </p:cNvPr>
          <p:cNvGraphicFramePr>
            <a:graphicFrameLocks noGrp="1"/>
          </p:cNvGraphicFramePr>
          <p:nvPr>
            <p:extLst>
              <p:ext uri="{D42A27DB-BD31-4B8C-83A1-F6EECF244321}">
                <p14:modId xmlns:p14="http://schemas.microsoft.com/office/powerpoint/2010/main" val="4211401580"/>
              </p:ext>
            </p:extLst>
          </p:nvPr>
        </p:nvGraphicFramePr>
        <p:xfrm>
          <a:off x="818235" y="3102849"/>
          <a:ext cx="7715700" cy="3068640"/>
        </p:xfrm>
        <a:graphic>
          <a:graphicData uri="http://schemas.openxmlformats.org/drawingml/2006/table">
            <a:tbl>
              <a:tblPr>
                <a:tableStyleId>{8D5975AB-7FEB-4BBE-9659-3F8786A8EBC1}</a:tableStyleId>
              </a:tblPr>
              <a:tblGrid>
                <a:gridCol w="3857850">
                  <a:extLst>
                    <a:ext uri="{9D8B030D-6E8A-4147-A177-3AD203B41FA5}">
                      <a16:colId xmlns:a16="http://schemas.microsoft.com/office/drawing/2014/main" val="2439240464"/>
                    </a:ext>
                  </a:extLst>
                </a:gridCol>
                <a:gridCol w="3857850">
                  <a:extLst>
                    <a:ext uri="{9D8B030D-6E8A-4147-A177-3AD203B41FA5}">
                      <a16:colId xmlns:a16="http://schemas.microsoft.com/office/drawing/2014/main" val="793775204"/>
                    </a:ext>
                  </a:extLst>
                </a:gridCol>
              </a:tblGrid>
              <a:tr h="306864">
                <a:tc>
                  <a:txBody>
                    <a:bodyPr/>
                    <a:lstStyle/>
                    <a:p>
                      <a:pPr algn="ctr">
                        <a:spcAft>
                          <a:spcPts val="0"/>
                        </a:spcAft>
                      </a:pPr>
                      <a:r>
                        <a:rPr lang="zh-TW" sz="2000" b="1" kern="100">
                          <a:effectLst/>
                          <a:latin typeface="微軟正黑體" panose="020B0604030504040204" pitchFamily="34" charset="-120"/>
                          <a:ea typeface="微軟正黑體" panose="020B0604030504040204" pitchFamily="34" charset="-120"/>
                        </a:rPr>
                        <a:t>項目</a:t>
                      </a:r>
                    </a:p>
                  </a:txBody>
                  <a:tcPr marL="17780" marR="17780" marT="0" marB="0" anchor="ctr"/>
                </a:tc>
                <a:tc>
                  <a:txBody>
                    <a:bodyPr/>
                    <a:lstStyle/>
                    <a:p>
                      <a:pPr algn="ctr">
                        <a:spcAft>
                          <a:spcPts val="0"/>
                        </a:spcAft>
                      </a:pPr>
                      <a:r>
                        <a:rPr lang="zh-TW" sz="2000" b="1" kern="100" dirty="0">
                          <a:effectLst/>
                          <a:latin typeface="微軟正黑體" panose="020B0604030504040204" pitchFamily="34" charset="-120"/>
                          <a:ea typeface="微軟正黑體" panose="020B0604030504040204" pitchFamily="34" charset="-120"/>
                        </a:rPr>
                        <a:t>短缺時找誰</a:t>
                      </a:r>
                    </a:p>
                  </a:txBody>
                  <a:tcPr marL="17780" marR="17780" marT="0" marB="0" anchor="ctr"/>
                </a:tc>
                <a:extLst>
                  <a:ext uri="{0D108BD9-81ED-4DB2-BD59-A6C34878D82A}">
                    <a16:rowId xmlns:a16="http://schemas.microsoft.com/office/drawing/2014/main" val="648507275"/>
                  </a:ext>
                </a:extLst>
              </a:tr>
              <a:tr h="306864">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 學籍表、新學號</a:t>
                      </a:r>
                    </a:p>
                  </a:txBody>
                  <a:tcPr marL="17780" marR="17780" marT="0" marB="0" anchor="ctr"/>
                </a:tc>
                <a:tc>
                  <a:txBody>
                    <a:bodyPr/>
                    <a:lstStyle/>
                    <a:p>
                      <a:pPr>
                        <a:spcAft>
                          <a:spcPts val="0"/>
                        </a:spcAft>
                      </a:pPr>
                      <a:r>
                        <a:rPr lang="zh-TW" sz="2000" kern="100" dirty="0">
                          <a:effectLst/>
                          <a:latin typeface="微軟正黑體" panose="020B0604030504040204" pitchFamily="34" charset="-120"/>
                          <a:ea typeface="微軟正黑體" panose="020B0604030504040204" pitchFamily="34" charset="-120"/>
                        </a:rPr>
                        <a:t>教務處（註冊組）</a:t>
                      </a:r>
                      <a:r>
                        <a:rPr lang="en-US" sz="2000" kern="100" dirty="0">
                          <a:effectLst/>
                          <a:latin typeface="微軟正黑體" panose="020B0604030504040204" pitchFamily="34" charset="-120"/>
                          <a:ea typeface="微軟正黑體" panose="020B0604030504040204" pitchFamily="34" charset="-120"/>
                        </a:rPr>
                        <a:t> </a:t>
                      </a:r>
                      <a:endParaRPr lang="zh-TW" sz="2000" kern="100" dirty="0">
                        <a:effectLst/>
                        <a:latin typeface="微軟正黑體" panose="020B0604030504040204" pitchFamily="34" charset="-120"/>
                        <a:ea typeface="微軟正黑體" panose="020B0604030504040204" pitchFamily="34" charset="-120"/>
                      </a:endParaRPr>
                    </a:p>
                  </a:txBody>
                  <a:tcPr marL="17780" marR="17780" marT="0" marB="0" anchor="ctr"/>
                </a:tc>
                <a:extLst>
                  <a:ext uri="{0D108BD9-81ED-4DB2-BD59-A6C34878D82A}">
                    <a16:rowId xmlns:a16="http://schemas.microsoft.com/office/drawing/2014/main" val="3469091414"/>
                  </a:ext>
                </a:extLst>
              </a:tr>
              <a:tr h="306864">
                <a:tc>
                  <a:txBody>
                    <a:bodyPr/>
                    <a:lstStyle/>
                    <a:p>
                      <a:pPr>
                        <a:spcAft>
                          <a:spcPts val="0"/>
                        </a:spcAft>
                      </a:pPr>
                      <a:r>
                        <a:rPr lang="zh-TW" sz="2000" kern="100" dirty="0">
                          <a:effectLst/>
                          <a:latin typeface="微軟正黑體" panose="020B0604030504040204" pitchFamily="34" charset="-120"/>
                          <a:ea typeface="微軟正黑體" panose="020B0604030504040204" pitchFamily="34" charset="-120"/>
                        </a:rPr>
                        <a:t>□ 健康卡</a:t>
                      </a:r>
                    </a:p>
                  </a:txBody>
                  <a:tcPr marL="17780" marR="17780" marT="0" marB="0" anchor="ctr"/>
                </a:tc>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教務處（註冊組）</a:t>
                      </a:r>
                    </a:p>
                  </a:txBody>
                  <a:tcPr marL="17780" marR="17780" marT="0" marB="0" anchor="ctr"/>
                </a:tc>
                <a:extLst>
                  <a:ext uri="{0D108BD9-81ED-4DB2-BD59-A6C34878D82A}">
                    <a16:rowId xmlns:a16="http://schemas.microsoft.com/office/drawing/2014/main" val="3225763176"/>
                  </a:ext>
                </a:extLst>
              </a:tr>
              <a:tr h="306864">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 輔導資料</a:t>
                      </a:r>
                    </a:p>
                  </a:txBody>
                  <a:tcPr marL="17780" marR="17780" marT="0" marB="0" anchor="ctr"/>
                </a:tc>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教務處（註冊組）</a:t>
                      </a:r>
                    </a:p>
                  </a:txBody>
                  <a:tcPr marL="17780" marR="17780" marT="0" marB="0" anchor="ctr"/>
                </a:tc>
                <a:extLst>
                  <a:ext uri="{0D108BD9-81ED-4DB2-BD59-A6C34878D82A}">
                    <a16:rowId xmlns:a16="http://schemas.microsoft.com/office/drawing/2014/main" val="2381939632"/>
                  </a:ext>
                </a:extLst>
              </a:tr>
              <a:tr h="306864">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 制服</a:t>
                      </a:r>
                    </a:p>
                  </a:txBody>
                  <a:tcPr marL="17780" marR="17780" marT="0" marB="0" anchor="ctr"/>
                </a:tc>
                <a:tc>
                  <a:txBody>
                    <a:bodyPr/>
                    <a:lstStyle/>
                    <a:p>
                      <a:pPr>
                        <a:spcAft>
                          <a:spcPts val="0"/>
                        </a:spcAft>
                      </a:pPr>
                      <a:r>
                        <a:rPr lang="zh-TW" sz="2000" kern="100" dirty="0">
                          <a:effectLst/>
                          <a:latin typeface="微軟正黑體" panose="020B0604030504040204" pitchFamily="34" charset="-120"/>
                          <a:ea typeface="微軟正黑體" panose="020B0604030504040204" pitchFamily="34" charset="-120"/>
                        </a:rPr>
                        <a:t>合作社</a:t>
                      </a:r>
                    </a:p>
                  </a:txBody>
                  <a:tcPr marL="17780" marR="17780" marT="0" marB="0" anchor="ctr"/>
                </a:tc>
                <a:extLst>
                  <a:ext uri="{0D108BD9-81ED-4DB2-BD59-A6C34878D82A}">
                    <a16:rowId xmlns:a16="http://schemas.microsoft.com/office/drawing/2014/main" val="343216188"/>
                  </a:ext>
                </a:extLst>
              </a:tr>
              <a:tr h="306864">
                <a:tc>
                  <a:txBody>
                    <a:bodyPr/>
                    <a:lstStyle/>
                    <a:p>
                      <a:pPr>
                        <a:spcAft>
                          <a:spcPts val="0"/>
                        </a:spcAft>
                      </a:pPr>
                      <a:r>
                        <a:rPr lang="zh-TW" sz="2000" kern="100" dirty="0">
                          <a:effectLst/>
                          <a:latin typeface="微軟正黑體" panose="020B0604030504040204" pitchFamily="34" charset="-120"/>
                          <a:ea typeface="微軟正黑體" panose="020B0604030504040204" pitchFamily="34" charset="-120"/>
                        </a:rPr>
                        <a:t>□ 名牌</a:t>
                      </a:r>
                    </a:p>
                  </a:txBody>
                  <a:tcPr marL="17780" marR="17780" marT="0" marB="0" anchor="ctr"/>
                </a:tc>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合作社</a:t>
                      </a:r>
                    </a:p>
                  </a:txBody>
                  <a:tcPr marL="17780" marR="17780" marT="0" marB="0" anchor="ctr"/>
                </a:tc>
                <a:extLst>
                  <a:ext uri="{0D108BD9-81ED-4DB2-BD59-A6C34878D82A}">
                    <a16:rowId xmlns:a16="http://schemas.microsoft.com/office/drawing/2014/main" val="3709490168"/>
                  </a:ext>
                </a:extLst>
              </a:tr>
              <a:tr h="306864">
                <a:tc>
                  <a:txBody>
                    <a:bodyPr/>
                    <a:lstStyle/>
                    <a:p>
                      <a:pPr>
                        <a:spcAft>
                          <a:spcPts val="0"/>
                        </a:spcAft>
                      </a:pPr>
                      <a:r>
                        <a:rPr lang="zh-TW" sz="2000" kern="100" dirty="0">
                          <a:effectLst/>
                          <a:latin typeface="微軟正黑體" panose="020B0604030504040204" pitchFamily="34" charset="-120"/>
                          <a:ea typeface="微軟正黑體" panose="020B0604030504040204" pitchFamily="34" charset="-120"/>
                        </a:rPr>
                        <a:t>□ 簿本</a:t>
                      </a:r>
                    </a:p>
                  </a:txBody>
                  <a:tcPr marL="17780" marR="17780" marT="0" marB="0" anchor="ctr"/>
                </a:tc>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合作社</a:t>
                      </a:r>
                    </a:p>
                  </a:txBody>
                  <a:tcPr marL="17780" marR="17780" marT="0" marB="0" anchor="ctr"/>
                </a:tc>
                <a:extLst>
                  <a:ext uri="{0D108BD9-81ED-4DB2-BD59-A6C34878D82A}">
                    <a16:rowId xmlns:a16="http://schemas.microsoft.com/office/drawing/2014/main" val="4204238231"/>
                  </a:ext>
                </a:extLst>
              </a:tr>
              <a:tr h="306864">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 課本、習作（注意版本是否相同）</a:t>
                      </a:r>
                    </a:p>
                  </a:txBody>
                  <a:tcPr marL="17780" marR="17780" marT="0" marB="0" anchor="ctr"/>
                </a:tc>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教務處（設備組或各出版商）</a:t>
                      </a:r>
                    </a:p>
                  </a:txBody>
                  <a:tcPr marL="17780" marR="17780" marT="0" marB="0" anchor="ctr"/>
                </a:tc>
                <a:extLst>
                  <a:ext uri="{0D108BD9-81ED-4DB2-BD59-A6C34878D82A}">
                    <a16:rowId xmlns:a16="http://schemas.microsoft.com/office/drawing/2014/main" val="4232675243"/>
                  </a:ext>
                </a:extLst>
              </a:tr>
              <a:tr h="306864">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 新地址、新電話（登錄於各卡上）</a:t>
                      </a:r>
                    </a:p>
                  </a:txBody>
                  <a:tcPr marL="17780" marR="17780" marT="0" marB="0" anchor="ctr"/>
                </a:tc>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家長</a:t>
                      </a:r>
                    </a:p>
                  </a:txBody>
                  <a:tcPr marL="17780" marR="17780" marT="0" marB="0" anchor="ctr"/>
                </a:tc>
                <a:extLst>
                  <a:ext uri="{0D108BD9-81ED-4DB2-BD59-A6C34878D82A}">
                    <a16:rowId xmlns:a16="http://schemas.microsoft.com/office/drawing/2014/main" val="2074830033"/>
                  </a:ext>
                </a:extLst>
              </a:tr>
              <a:tr h="306864">
                <a:tc>
                  <a:txBody>
                    <a:bodyPr/>
                    <a:lstStyle/>
                    <a:p>
                      <a:pPr>
                        <a:spcAft>
                          <a:spcPts val="0"/>
                        </a:spcAft>
                      </a:pPr>
                      <a:r>
                        <a:rPr lang="zh-TW" sz="2000" kern="100">
                          <a:effectLst/>
                          <a:latin typeface="微軟正黑體" panose="020B0604030504040204" pitchFamily="34" charset="-120"/>
                          <a:ea typeface="微軟正黑體" panose="020B0604030504040204" pitchFamily="34" charset="-120"/>
                        </a:rPr>
                        <a:t>□ 課桌椅</a:t>
                      </a:r>
                    </a:p>
                  </a:txBody>
                  <a:tcPr marL="17780" marR="17780" marT="0" marB="0" anchor="ctr"/>
                </a:tc>
                <a:tc>
                  <a:txBody>
                    <a:bodyPr/>
                    <a:lstStyle/>
                    <a:p>
                      <a:pPr>
                        <a:spcAft>
                          <a:spcPts val="0"/>
                        </a:spcAft>
                      </a:pPr>
                      <a:r>
                        <a:rPr lang="zh-TW" sz="2000" kern="100" dirty="0">
                          <a:effectLst/>
                          <a:latin typeface="微軟正黑體" panose="020B0604030504040204" pitchFamily="34" charset="-120"/>
                          <a:ea typeface="微軟正黑體" panose="020B0604030504040204" pitchFamily="34" charset="-120"/>
                        </a:rPr>
                        <a:t>總務處（事務組）</a:t>
                      </a:r>
                    </a:p>
                  </a:txBody>
                  <a:tcPr marL="17780" marR="17780" marT="0" marB="0" anchor="ctr"/>
                </a:tc>
                <a:extLst>
                  <a:ext uri="{0D108BD9-81ED-4DB2-BD59-A6C34878D82A}">
                    <a16:rowId xmlns:a16="http://schemas.microsoft.com/office/drawing/2014/main" val="2990318185"/>
                  </a:ext>
                </a:extLst>
              </a:tr>
            </a:tbl>
          </a:graphicData>
        </a:graphic>
      </p:graphicFrame>
      <p:sp>
        <p:nvSpPr>
          <p:cNvPr id="11" name="Rectangle 5">
            <a:extLst>
              <a:ext uri="{FF2B5EF4-FFF2-40B4-BE49-F238E27FC236}">
                <a16:creationId xmlns:a16="http://schemas.microsoft.com/office/drawing/2014/main" id="{BBDAE416-F589-4A7A-B701-D5B5F365DF88}"/>
              </a:ext>
            </a:extLst>
          </p:cNvPr>
          <p:cNvSpPr>
            <a:spLocks noChangeArrowheads="1"/>
          </p:cNvSpPr>
          <p:nvPr/>
        </p:nvSpPr>
        <p:spPr bwMode="auto">
          <a:xfrm>
            <a:off x="7981122" y="3425172"/>
            <a:ext cx="3730631" cy="720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17" name="文字方塊 16">
            <a:extLst>
              <a:ext uri="{FF2B5EF4-FFF2-40B4-BE49-F238E27FC236}">
                <a16:creationId xmlns:a16="http://schemas.microsoft.com/office/drawing/2014/main" id="{F0F69C23-00ED-4932-B707-6151D1D17E87}"/>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17</a:t>
            </a:r>
            <a:endParaRPr lang="zh-TW" altLang="en-US" dirty="0"/>
          </a:p>
        </p:txBody>
      </p:sp>
    </p:spTree>
    <p:extLst>
      <p:ext uri="{BB962C8B-B14F-4D97-AF65-F5344CB8AC3E}">
        <p14:creationId xmlns:p14="http://schemas.microsoft.com/office/powerpoint/2010/main" val="2713653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772317" y="1455823"/>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（二）轉學生的輔導與作業程序</a:t>
            </a:r>
          </a:p>
        </p:txBody>
      </p:sp>
      <p:sp>
        <p:nvSpPr>
          <p:cNvPr id="16" name="矩形 15">
            <a:extLst>
              <a:ext uri="{FF2B5EF4-FFF2-40B4-BE49-F238E27FC236}">
                <a16:creationId xmlns:a16="http://schemas.microsoft.com/office/drawing/2014/main" id="{4A8F7672-F93E-45A4-A98B-8A95DB51CE04}"/>
              </a:ext>
            </a:extLst>
          </p:cNvPr>
          <p:cNvSpPr/>
          <p:nvPr/>
        </p:nvSpPr>
        <p:spPr>
          <a:xfrm>
            <a:off x="1446572" y="2284283"/>
            <a:ext cx="3621504" cy="659540"/>
          </a:xfrm>
          <a:prstGeom prst="rect">
            <a:avLst/>
          </a:prstGeom>
        </p:spPr>
        <p:txBody>
          <a:bodyPr wrap="none">
            <a:spAutoFit/>
          </a:bodyPr>
          <a:lstStyle/>
          <a:p>
            <a:pPr>
              <a:lnSpc>
                <a:spcPct val="150000"/>
              </a:lnSpc>
            </a:pPr>
            <a:r>
              <a:rPr lang="en-US" altLang="zh-TW" sz="2800" dirty="0">
                <a:latin typeface="微軟正黑體" panose="020B0604030504040204" pitchFamily="34" charset="-120"/>
                <a:ea typeface="微軟正黑體" panose="020B0604030504040204" pitchFamily="34" charset="-120"/>
              </a:rPr>
              <a:t>6.	</a:t>
            </a:r>
            <a:r>
              <a:rPr lang="zh-TW" altLang="en-US" sz="2800" dirty="0">
                <a:latin typeface="微軟正黑體" panose="020B0604030504040204" pitchFamily="34" charset="-120"/>
                <a:ea typeface="微軟正黑體" panose="020B0604030504040204" pitchFamily="34" charset="-120"/>
              </a:rPr>
              <a:t>運用小老師制度</a:t>
            </a:r>
          </a:p>
        </p:txBody>
      </p:sp>
      <p:sp>
        <p:nvSpPr>
          <p:cNvPr id="7" name="Rectangle 3">
            <a:extLst>
              <a:ext uri="{FF2B5EF4-FFF2-40B4-BE49-F238E27FC236}">
                <a16:creationId xmlns:a16="http://schemas.microsoft.com/office/drawing/2014/main" id="{22E5B54F-5748-458E-99FC-6536B22A6AAA}"/>
              </a:ext>
            </a:extLst>
          </p:cNvPr>
          <p:cNvSpPr>
            <a:spLocks noChangeArrowheads="1"/>
          </p:cNvSpPr>
          <p:nvPr/>
        </p:nvSpPr>
        <p:spPr bwMode="auto">
          <a:xfrm>
            <a:off x="1371048" y="3789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11" name="Rectangle 5">
            <a:extLst>
              <a:ext uri="{FF2B5EF4-FFF2-40B4-BE49-F238E27FC236}">
                <a16:creationId xmlns:a16="http://schemas.microsoft.com/office/drawing/2014/main" id="{BBDAE416-F589-4A7A-B701-D5B5F365DF88}"/>
              </a:ext>
            </a:extLst>
          </p:cNvPr>
          <p:cNvSpPr>
            <a:spLocks noChangeArrowheads="1"/>
          </p:cNvSpPr>
          <p:nvPr/>
        </p:nvSpPr>
        <p:spPr bwMode="auto">
          <a:xfrm>
            <a:off x="7981122" y="3425172"/>
            <a:ext cx="3730631" cy="720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8" name="文字方塊 7">
            <a:extLst>
              <a:ext uri="{FF2B5EF4-FFF2-40B4-BE49-F238E27FC236}">
                <a16:creationId xmlns:a16="http://schemas.microsoft.com/office/drawing/2014/main" id="{C35B6727-C75B-4A26-BB3F-E32D93A47920}"/>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18</a:t>
            </a:r>
            <a:endParaRPr lang="zh-TW" altLang="en-US" dirty="0"/>
          </a:p>
        </p:txBody>
      </p:sp>
    </p:spTree>
    <p:extLst>
      <p:ext uri="{BB962C8B-B14F-4D97-AF65-F5344CB8AC3E}">
        <p14:creationId xmlns:p14="http://schemas.microsoft.com/office/powerpoint/2010/main" val="1911501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601748" y="1698987"/>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（三）轉學生學校適應方面的研究</a:t>
            </a:r>
          </a:p>
        </p:txBody>
      </p:sp>
      <p:sp>
        <p:nvSpPr>
          <p:cNvPr id="11" name="Rectangle 5">
            <a:extLst>
              <a:ext uri="{FF2B5EF4-FFF2-40B4-BE49-F238E27FC236}">
                <a16:creationId xmlns:a16="http://schemas.microsoft.com/office/drawing/2014/main" id="{BBDAE416-F589-4A7A-B701-D5B5F365DF88}"/>
              </a:ext>
            </a:extLst>
          </p:cNvPr>
          <p:cNvSpPr>
            <a:spLocks noChangeArrowheads="1"/>
          </p:cNvSpPr>
          <p:nvPr/>
        </p:nvSpPr>
        <p:spPr bwMode="auto">
          <a:xfrm>
            <a:off x="7981122" y="3425172"/>
            <a:ext cx="3730631" cy="720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3" name="矩形 2">
            <a:extLst>
              <a:ext uri="{FF2B5EF4-FFF2-40B4-BE49-F238E27FC236}">
                <a16:creationId xmlns:a16="http://schemas.microsoft.com/office/drawing/2014/main" id="{2D3CA79A-A8AD-4905-BAE1-0274A830D073}"/>
              </a:ext>
            </a:extLst>
          </p:cNvPr>
          <p:cNvSpPr/>
          <p:nvPr/>
        </p:nvSpPr>
        <p:spPr>
          <a:xfrm>
            <a:off x="601748" y="2551403"/>
            <a:ext cx="7827067" cy="3724096"/>
          </a:xfrm>
          <a:prstGeom prst="rect">
            <a:avLst/>
          </a:prstGeom>
        </p:spPr>
        <p:txBody>
          <a:bodyPr wrap="square">
            <a:spAutoFit/>
          </a:bodyPr>
          <a:lstStyle/>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國小轉學生中，女生在學習適應、常規適應、師生關係、對學校態度層面及總適應，顯著較男生為佳。</a:t>
            </a:r>
          </a:p>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三年級轉學生在學習適應、常規適應、師生關係、同儕關係與心理適應層面及總適應，明顯優於五年級轉學生。</a:t>
            </a:r>
          </a:p>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女性教師班級國小轉學生，在學習適應、師生關係及總適應上，表現顯著優於男性教師班級之轉學生。</a:t>
            </a:r>
          </a:p>
        </p:txBody>
      </p:sp>
      <p:sp>
        <p:nvSpPr>
          <p:cNvPr id="9" name="文字方塊 8">
            <a:extLst>
              <a:ext uri="{FF2B5EF4-FFF2-40B4-BE49-F238E27FC236}">
                <a16:creationId xmlns:a16="http://schemas.microsoft.com/office/drawing/2014/main" id="{874B7A23-24C0-485E-AA6F-DDA2730836F1}"/>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19</a:t>
            </a:r>
            <a:endParaRPr lang="zh-TW" altLang="en-US" dirty="0"/>
          </a:p>
        </p:txBody>
      </p:sp>
    </p:spTree>
    <p:extLst>
      <p:ext uri="{BB962C8B-B14F-4D97-AF65-F5344CB8AC3E}">
        <p14:creationId xmlns:p14="http://schemas.microsoft.com/office/powerpoint/2010/main" val="221004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601748" y="1698987"/>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（三）轉學生學校適應方面的研究</a:t>
            </a:r>
          </a:p>
        </p:txBody>
      </p:sp>
      <p:sp>
        <p:nvSpPr>
          <p:cNvPr id="11" name="Rectangle 5">
            <a:extLst>
              <a:ext uri="{FF2B5EF4-FFF2-40B4-BE49-F238E27FC236}">
                <a16:creationId xmlns:a16="http://schemas.microsoft.com/office/drawing/2014/main" id="{BBDAE416-F589-4A7A-B701-D5B5F365DF88}"/>
              </a:ext>
            </a:extLst>
          </p:cNvPr>
          <p:cNvSpPr>
            <a:spLocks noChangeArrowheads="1"/>
          </p:cNvSpPr>
          <p:nvPr/>
        </p:nvSpPr>
        <p:spPr bwMode="auto">
          <a:xfrm>
            <a:off x="7981122" y="3425172"/>
            <a:ext cx="3730631" cy="720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3" name="矩形 2">
            <a:extLst>
              <a:ext uri="{FF2B5EF4-FFF2-40B4-BE49-F238E27FC236}">
                <a16:creationId xmlns:a16="http://schemas.microsoft.com/office/drawing/2014/main" id="{2D3CA79A-A8AD-4905-BAE1-0274A830D073}"/>
              </a:ext>
            </a:extLst>
          </p:cNvPr>
          <p:cNvSpPr/>
          <p:nvPr/>
        </p:nvSpPr>
        <p:spPr>
          <a:xfrm>
            <a:off x="601748" y="2551403"/>
            <a:ext cx="7827067" cy="3724096"/>
          </a:xfrm>
          <a:prstGeom prst="rect">
            <a:avLst/>
          </a:prstGeom>
        </p:spPr>
        <p:txBody>
          <a:bodyPr wrap="square">
            <a:spAutoFit/>
          </a:bodyPr>
          <a:lstStyle/>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4.</a:t>
            </a:r>
            <a:r>
              <a:rPr lang="zh-TW" altLang="en-US" sz="2400" dirty="0">
                <a:latin typeface="微軟正黑體" panose="020B0604030504040204" pitchFamily="34" charset="-120"/>
                <a:ea typeface="微軟正黑體" panose="020B0604030504040204" pitchFamily="34" charset="-120"/>
              </a:rPr>
              <a:t>家庭社經地位不同之轉學生，學校生活適應部份有顯著差異。</a:t>
            </a:r>
          </a:p>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5.</a:t>
            </a:r>
            <a:r>
              <a:rPr lang="zh-TW" altLang="en-US" sz="2400" dirty="0">
                <a:latin typeface="微軟正黑體" panose="020B0604030504040204" pitchFamily="34" charset="-120"/>
                <a:ea typeface="微軟正黑體" panose="020B0604030504040204" pitchFamily="34" charset="-120"/>
              </a:rPr>
              <a:t>父母管教態度不同、依親狀況不同對國小轉學生，在學習適應、同儕關係與心理適應層面及總適應上有顯著差異。</a:t>
            </a:r>
          </a:p>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6.</a:t>
            </a:r>
            <a:r>
              <a:rPr lang="zh-TW" altLang="en-US" sz="2400" dirty="0">
                <a:latin typeface="微軟正黑體" panose="020B0604030504040204" pitchFamily="34" charset="-120"/>
                <a:ea typeface="微軟正黑體" panose="020B0604030504040204" pitchFamily="34" charset="-120"/>
              </a:rPr>
              <a:t>國小轉學生之學校生活適應與父母親「關懷」的管教態度，具有顯著正相關；與「權威」管教態度未達顯著相關。</a:t>
            </a:r>
          </a:p>
        </p:txBody>
      </p:sp>
      <p:sp>
        <p:nvSpPr>
          <p:cNvPr id="6" name="文字方塊 5">
            <a:extLst>
              <a:ext uri="{FF2B5EF4-FFF2-40B4-BE49-F238E27FC236}">
                <a16:creationId xmlns:a16="http://schemas.microsoft.com/office/drawing/2014/main" id="{88241050-1CB1-4712-8C85-4FD2D6F77C84}"/>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20</a:t>
            </a:r>
            <a:endParaRPr lang="zh-TW" altLang="en-US" dirty="0"/>
          </a:p>
        </p:txBody>
      </p:sp>
    </p:spTree>
    <p:extLst>
      <p:ext uri="{BB962C8B-B14F-4D97-AF65-F5344CB8AC3E}">
        <p14:creationId xmlns:p14="http://schemas.microsoft.com/office/powerpoint/2010/main" val="108910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601748" y="1698987"/>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（三）轉學生學校適應方面的研究</a:t>
            </a:r>
          </a:p>
        </p:txBody>
      </p:sp>
      <p:sp>
        <p:nvSpPr>
          <p:cNvPr id="3" name="矩形 2">
            <a:extLst>
              <a:ext uri="{FF2B5EF4-FFF2-40B4-BE49-F238E27FC236}">
                <a16:creationId xmlns:a16="http://schemas.microsoft.com/office/drawing/2014/main" id="{2D3CA79A-A8AD-4905-BAE1-0274A830D073}"/>
              </a:ext>
            </a:extLst>
          </p:cNvPr>
          <p:cNvSpPr/>
          <p:nvPr/>
        </p:nvSpPr>
        <p:spPr>
          <a:xfrm>
            <a:off x="601748" y="2551403"/>
            <a:ext cx="7827067" cy="2948371"/>
          </a:xfrm>
          <a:prstGeom prst="rect">
            <a:avLst/>
          </a:prstGeom>
        </p:spPr>
        <p:txBody>
          <a:bodyPr wrap="square">
            <a:spAutoFit/>
          </a:bodyPr>
          <a:lstStyle/>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7.</a:t>
            </a:r>
            <a:r>
              <a:rPr lang="zh-TW" altLang="en-US" sz="2400" dirty="0">
                <a:latin typeface="微軟正黑體" panose="020B0604030504040204" pitchFamily="34" charset="-120"/>
                <a:ea typeface="微軟正黑體" panose="020B0604030504040204" pitchFamily="34" charset="-120"/>
              </a:rPr>
              <a:t>轉學生的生活適應與其教師屬於「民主型」的領導類型，具有顯著正相關；而「權威型」與「放任型」則與部份層面達到顯著負相關。</a:t>
            </a:r>
          </a:p>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8.</a:t>
            </a:r>
            <a:r>
              <a:rPr lang="zh-TW" altLang="en-US" sz="2400" dirty="0">
                <a:latin typeface="微軟正黑體" panose="020B0604030504040204" pitchFamily="34" charset="-120"/>
                <a:ea typeface="微軟正黑體" panose="020B0604030504040204" pitchFamily="34" charset="-120"/>
              </a:rPr>
              <a:t>國小轉學生之學校生活適應不因教師服務年資、教師輔導專業背景的不同而有顯著差異。</a:t>
            </a:r>
          </a:p>
        </p:txBody>
      </p:sp>
      <p:sp>
        <p:nvSpPr>
          <p:cNvPr id="6" name="文字方塊 5">
            <a:extLst>
              <a:ext uri="{FF2B5EF4-FFF2-40B4-BE49-F238E27FC236}">
                <a16:creationId xmlns:a16="http://schemas.microsoft.com/office/drawing/2014/main" id="{744B9716-57AD-4A5C-BB53-65E20E71119C}"/>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21</a:t>
            </a:r>
            <a:endParaRPr lang="zh-TW" altLang="en-US" dirty="0"/>
          </a:p>
        </p:txBody>
      </p:sp>
    </p:spTree>
    <p:extLst>
      <p:ext uri="{BB962C8B-B14F-4D97-AF65-F5344CB8AC3E}">
        <p14:creationId xmlns:p14="http://schemas.microsoft.com/office/powerpoint/2010/main" val="3611564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601748" y="1698987"/>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（三）轉學生學校適應方面的研究</a:t>
            </a:r>
          </a:p>
        </p:txBody>
      </p:sp>
      <p:sp>
        <p:nvSpPr>
          <p:cNvPr id="3" name="矩形 2">
            <a:extLst>
              <a:ext uri="{FF2B5EF4-FFF2-40B4-BE49-F238E27FC236}">
                <a16:creationId xmlns:a16="http://schemas.microsoft.com/office/drawing/2014/main" id="{2D3CA79A-A8AD-4905-BAE1-0274A830D073}"/>
              </a:ext>
            </a:extLst>
          </p:cNvPr>
          <p:cNvSpPr/>
          <p:nvPr/>
        </p:nvSpPr>
        <p:spPr>
          <a:xfrm>
            <a:off x="601748" y="2551403"/>
            <a:ext cx="7827067" cy="1686487"/>
          </a:xfrm>
          <a:prstGeom prst="rect">
            <a:avLst/>
          </a:prstGeom>
        </p:spPr>
        <p:txBody>
          <a:bodyPr wrap="square">
            <a:spAutoFit/>
          </a:bodyPr>
          <a:lstStyle/>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9.</a:t>
            </a:r>
            <a:r>
              <a:rPr lang="zh-TW" altLang="en-US" sz="2400" dirty="0">
                <a:latin typeface="微軟正黑體" panose="020B0604030504040204" pitchFamily="34" charset="-120"/>
                <a:ea typeface="微軟正黑體" panose="020B0604030504040204" pitchFamily="34" charset="-120"/>
              </a:rPr>
              <a:t>國小轉學生的學業成就與學校生活適應各層面及總適應均呈顯著正相關，亦即學校生活適應愈好的國小轉學生，其學業成就愈高。</a:t>
            </a:r>
          </a:p>
        </p:txBody>
      </p:sp>
      <p:sp>
        <p:nvSpPr>
          <p:cNvPr id="6" name="文字方塊 5">
            <a:extLst>
              <a:ext uri="{FF2B5EF4-FFF2-40B4-BE49-F238E27FC236}">
                <a16:creationId xmlns:a16="http://schemas.microsoft.com/office/drawing/2014/main" id="{2A12B254-6902-460C-8A10-2CD453D543BF}"/>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22</a:t>
            </a:r>
            <a:endParaRPr lang="zh-TW" altLang="en-US" dirty="0"/>
          </a:p>
        </p:txBody>
      </p:sp>
    </p:spTree>
    <p:extLst>
      <p:ext uri="{BB962C8B-B14F-4D97-AF65-F5344CB8AC3E}">
        <p14:creationId xmlns:p14="http://schemas.microsoft.com/office/powerpoint/2010/main" val="2594000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五、	轉學生的面對與處理</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601748" y="1698987"/>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（四）轉學生適應方面的輔導原則</a:t>
            </a:r>
          </a:p>
        </p:txBody>
      </p:sp>
      <p:sp>
        <p:nvSpPr>
          <p:cNvPr id="3" name="矩形 2">
            <a:extLst>
              <a:ext uri="{FF2B5EF4-FFF2-40B4-BE49-F238E27FC236}">
                <a16:creationId xmlns:a16="http://schemas.microsoft.com/office/drawing/2014/main" id="{2D3CA79A-A8AD-4905-BAE1-0274A830D073}"/>
              </a:ext>
            </a:extLst>
          </p:cNvPr>
          <p:cNvSpPr/>
          <p:nvPr/>
        </p:nvSpPr>
        <p:spPr>
          <a:xfrm>
            <a:off x="2235932" y="2630915"/>
            <a:ext cx="4894591" cy="3477875"/>
          </a:xfrm>
          <a:prstGeom prst="rect">
            <a:avLst/>
          </a:prstGeom>
        </p:spPr>
        <p:txBody>
          <a:bodyPr wrap="square">
            <a:spAutoFit/>
          </a:bodyPr>
          <a:lstStyle/>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明訂學生的行為標準</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瞭解問題行為的癥結</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以優異的行為取代不好的行為</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運用適當的輔導技巧</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以學生可見的行為為輔導重點</a:t>
            </a:r>
          </a:p>
        </p:txBody>
      </p:sp>
      <p:sp>
        <p:nvSpPr>
          <p:cNvPr id="6" name="文字方塊 5">
            <a:extLst>
              <a:ext uri="{FF2B5EF4-FFF2-40B4-BE49-F238E27FC236}">
                <a16:creationId xmlns:a16="http://schemas.microsoft.com/office/drawing/2014/main" id="{EFD1DB4B-E118-48D7-AC4F-7AA83F7868E2}"/>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23</a:t>
            </a:r>
            <a:endParaRPr lang="zh-TW" altLang="en-US" dirty="0"/>
          </a:p>
        </p:txBody>
      </p:sp>
    </p:spTree>
    <p:extLst>
      <p:ext uri="{BB962C8B-B14F-4D97-AF65-F5344CB8AC3E}">
        <p14:creationId xmlns:p14="http://schemas.microsoft.com/office/powerpoint/2010/main" val="3161129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六、	班級目標的訂定</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601748" y="1698987"/>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（一）班級經營與目標管理的關係</a:t>
            </a:r>
          </a:p>
        </p:txBody>
      </p:sp>
      <p:sp>
        <p:nvSpPr>
          <p:cNvPr id="3" name="矩形 2">
            <a:extLst>
              <a:ext uri="{FF2B5EF4-FFF2-40B4-BE49-F238E27FC236}">
                <a16:creationId xmlns:a16="http://schemas.microsoft.com/office/drawing/2014/main" id="{2D3CA79A-A8AD-4905-BAE1-0274A830D073}"/>
              </a:ext>
            </a:extLst>
          </p:cNvPr>
          <p:cNvSpPr/>
          <p:nvPr/>
        </p:nvSpPr>
        <p:spPr>
          <a:xfrm>
            <a:off x="867687" y="3316715"/>
            <a:ext cx="4894591" cy="2062103"/>
          </a:xfrm>
          <a:prstGeom prst="rect">
            <a:avLst/>
          </a:prstGeom>
        </p:spPr>
        <p:txBody>
          <a:bodyPr wrap="square">
            <a:spAutoFit/>
          </a:bodyPr>
          <a:lstStyle/>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具有班級生活的理想性</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滿足個體的各種需求</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具備民主理想性</a:t>
            </a:r>
            <a:endParaRPr lang="en-US" altLang="zh-TW" sz="2400" dirty="0">
              <a:latin typeface="微軟正黑體" panose="020B0604030504040204" pitchFamily="34" charset="-120"/>
              <a:ea typeface="微軟正黑體" panose="020B0604030504040204" pitchFamily="34" charset="-120"/>
            </a:endParaRPr>
          </a:p>
        </p:txBody>
      </p:sp>
      <p:sp>
        <p:nvSpPr>
          <p:cNvPr id="4" name="矩形 3">
            <a:extLst>
              <a:ext uri="{FF2B5EF4-FFF2-40B4-BE49-F238E27FC236}">
                <a16:creationId xmlns:a16="http://schemas.microsoft.com/office/drawing/2014/main" id="{368D3C47-9AD0-455B-8B81-F1BC86DA0A81}"/>
              </a:ext>
            </a:extLst>
          </p:cNvPr>
          <p:cNvSpPr/>
          <p:nvPr/>
        </p:nvSpPr>
        <p:spPr>
          <a:xfrm>
            <a:off x="601748" y="2439546"/>
            <a:ext cx="5724644" cy="646331"/>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（二）班級目標設定的原則</a:t>
            </a:r>
          </a:p>
        </p:txBody>
      </p:sp>
      <p:sp>
        <p:nvSpPr>
          <p:cNvPr id="5" name="矩形 4">
            <a:extLst>
              <a:ext uri="{FF2B5EF4-FFF2-40B4-BE49-F238E27FC236}">
                <a16:creationId xmlns:a16="http://schemas.microsoft.com/office/drawing/2014/main" id="{9A9B748A-267E-43BF-B83E-8ED63D475505}"/>
              </a:ext>
            </a:extLst>
          </p:cNvPr>
          <p:cNvSpPr/>
          <p:nvPr/>
        </p:nvSpPr>
        <p:spPr>
          <a:xfrm>
            <a:off x="4919869" y="3316715"/>
            <a:ext cx="4572000" cy="1354217"/>
          </a:xfrm>
          <a:prstGeom prst="rect">
            <a:avLst/>
          </a:prstGeom>
        </p:spPr>
        <p:txBody>
          <a:bodyPr wrap="square">
            <a:spAutoFit/>
          </a:bodyPr>
          <a:lstStyle/>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4.  </a:t>
            </a:r>
            <a:r>
              <a:rPr lang="zh-TW" altLang="en-US" sz="2400" dirty="0">
                <a:latin typeface="微軟正黑體" panose="020B0604030504040204" pitchFamily="34" charset="-120"/>
                <a:ea typeface="微軟正黑體" panose="020B0604030504040204" pitchFamily="34" charset="-120"/>
              </a:rPr>
              <a:t>目標必須共同一致</a:t>
            </a:r>
            <a:endParaRPr lang="en-US" altLang="zh-TW" sz="2400" dirty="0">
              <a:latin typeface="微軟正黑體" panose="020B0604030504040204" pitchFamily="34" charset="-120"/>
              <a:ea typeface="微軟正黑體" panose="020B0604030504040204" pitchFamily="34" charset="-120"/>
            </a:endParaRPr>
          </a:p>
          <a:p>
            <a:pPr>
              <a:lnSpc>
                <a:spcPct val="150000"/>
              </a:lnSpc>
              <a:spcAft>
                <a:spcPts val="1200"/>
              </a:spcAft>
            </a:pPr>
            <a:r>
              <a:rPr lang="en-US" altLang="zh-TW" sz="2400" dirty="0">
                <a:latin typeface="微軟正黑體" panose="020B0604030504040204" pitchFamily="34" charset="-120"/>
                <a:ea typeface="微軟正黑體" panose="020B0604030504040204" pitchFamily="34" charset="-120"/>
              </a:rPr>
              <a:t>5.  </a:t>
            </a:r>
            <a:r>
              <a:rPr lang="zh-TW" altLang="en-US" sz="2400" dirty="0">
                <a:latin typeface="微軟正黑體" panose="020B0604030504040204" pitchFamily="34" charset="-120"/>
                <a:ea typeface="微軟正黑體" panose="020B0604030504040204" pitchFamily="34" charset="-120"/>
              </a:rPr>
              <a:t>行為有效解釋與應用</a:t>
            </a:r>
          </a:p>
        </p:txBody>
      </p:sp>
      <p:sp>
        <p:nvSpPr>
          <p:cNvPr id="8" name="文字方塊 7">
            <a:extLst>
              <a:ext uri="{FF2B5EF4-FFF2-40B4-BE49-F238E27FC236}">
                <a16:creationId xmlns:a16="http://schemas.microsoft.com/office/drawing/2014/main" id="{3C761308-2EE5-4025-AE69-F8FA8F20E4EC}"/>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24</a:t>
            </a:r>
            <a:endParaRPr lang="zh-TW" altLang="en-US" dirty="0"/>
          </a:p>
        </p:txBody>
      </p:sp>
    </p:spTree>
    <p:extLst>
      <p:ext uri="{BB962C8B-B14F-4D97-AF65-F5344CB8AC3E}">
        <p14:creationId xmlns:p14="http://schemas.microsoft.com/office/powerpoint/2010/main" val="223862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14" name="Shape 58">
            <a:extLst>
              <a:ext uri="{FF2B5EF4-FFF2-40B4-BE49-F238E27FC236}">
                <a16:creationId xmlns:a16="http://schemas.microsoft.com/office/drawing/2014/main" id="{E0AF825F-A776-4F7A-AE43-D92361DB30E2}"/>
              </a:ext>
            </a:extLst>
          </p:cNvPr>
          <p:cNvSpPr txBox="1">
            <a:spLocks/>
          </p:cNvSpPr>
          <p:nvPr/>
        </p:nvSpPr>
        <p:spPr>
          <a:xfrm>
            <a:off x="601748" y="693934"/>
            <a:ext cx="7761599" cy="657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zh-TW" altLang="en-US" sz="4400" b="1" dirty="0">
                <a:latin typeface="微軟正黑體" panose="020B0604030504040204" pitchFamily="34" charset="-120"/>
                <a:ea typeface="微軟正黑體" panose="020B0604030504040204" pitchFamily="34" charset="-120"/>
              </a:rPr>
              <a:t>六、	班級目標的訂定</a:t>
            </a:r>
            <a:endParaRPr lang="en" sz="4400" b="1"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46CA9F94-F864-4A01-9402-C7059959361F}"/>
              </a:ext>
            </a:extLst>
          </p:cNvPr>
          <p:cNvSpPr/>
          <p:nvPr/>
        </p:nvSpPr>
        <p:spPr>
          <a:xfrm>
            <a:off x="601748" y="1698987"/>
            <a:ext cx="8162961" cy="584775"/>
          </a:xfrm>
          <a:prstGeom prst="rect">
            <a:avLst/>
          </a:prstGeom>
          <a:noFill/>
          <a:ln>
            <a:noFill/>
          </a:ln>
        </p:spPr>
        <p:txBody>
          <a:bodyPr lIns="91425" tIns="91425" rIns="91425" bIns="91425" anchor="t" anchorCtr="0">
            <a:noAutofit/>
          </a:bodyPr>
          <a:lstStyle/>
          <a:p>
            <a:pPr>
              <a:spcBef>
                <a:spcPts val="600"/>
              </a:spcBef>
            </a:pPr>
            <a:r>
              <a:rPr lang="zh-TW" altLang="en-US" sz="3600" b="1"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（三）班級目標設定的注意事項</a:t>
            </a:r>
          </a:p>
        </p:txBody>
      </p:sp>
      <p:sp>
        <p:nvSpPr>
          <p:cNvPr id="3" name="矩形 2">
            <a:extLst>
              <a:ext uri="{FF2B5EF4-FFF2-40B4-BE49-F238E27FC236}">
                <a16:creationId xmlns:a16="http://schemas.microsoft.com/office/drawing/2014/main" id="{2D3CA79A-A8AD-4905-BAE1-0274A830D073}"/>
              </a:ext>
            </a:extLst>
          </p:cNvPr>
          <p:cNvSpPr/>
          <p:nvPr/>
        </p:nvSpPr>
        <p:spPr>
          <a:xfrm>
            <a:off x="2035251" y="2561341"/>
            <a:ext cx="4894591" cy="3477875"/>
          </a:xfrm>
          <a:prstGeom prst="rect">
            <a:avLst/>
          </a:prstGeom>
        </p:spPr>
        <p:txBody>
          <a:bodyPr wrap="square">
            <a:spAutoFit/>
          </a:bodyPr>
          <a:lstStyle/>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目標應該由班級成員共同制訂</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班級目標必須具有層次性</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目標必須一貫性和一致性</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目標應該書面化</a:t>
            </a:r>
            <a:endParaRPr lang="en-US" altLang="zh-TW" sz="2400" dirty="0">
              <a:latin typeface="微軟正黑體" panose="020B0604030504040204" pitchFamily="34" charset="-120"/>
              <a:ea typeface="微軟正黑體" panose="020B0604030504040204" pitchFamily="34" charset="-120"/>
            </a:endParaRPr>
          </a:p>
          <a:p>
            <a:pPr marL="457200" indent="-457200">
              <a:lnSpc>
                <a:spcPct val="150000"/>
              </a:lnSpc>
              <a:spcAft>
                <a:spcPts val="1200"/>
              </a:spcAft>
              <a:buAutoNum type="arabicPeriod"/>
            </a:pPr>
            <a:r>
              <a:rPr lang="zh-TW" altLang="en-US" sz="2400" dirty="0">
                <a:latin typeface="微軟正黑體" panose="020B0604030504040204" pitchFamily="34" charset="-120"/>
                <a:ea typeface="微軟正黑體" panose="020B0604030504040204" pitchFamily="34" charset="-120"/>
              </a:rPr>
              <a:t>目標應該是可行的</a:t>
            </a:r>
            <a:endParaRPr lang="en-US" altLang="zh-TW" sz="2400" dirty="0">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15762D62-B6B3-4FEC-88AF-1F4258A80002}"/>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25</a:t>
            </a:r>
            <a:endParaRPr lang="zh-TW" altLang="en-US" dirty="0"/>
          </a:p>
        </p:txBody>
      </p:sp>
    </p:spTree>
    <p:extLst>
      <p:ext uri="{BB962C8B-B14F-4D97-AF65-F5344CB8AC3E}">
        <p14:creationId xmlns:p14="http://schemas.microsoft.com/office/powerpoint/2010/main" val="65524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a:xfrm>
            <a:off x="691200" y="634299"/>
            <a:ext cx="7761599" cy="657900"/>
          </a:xfrm>
          <a:prstGeom prst="rect">
            <a:avLst/>
          </a:prstGeom>
        </p:spPr>
        <p:txBody>
          <a:bodyPr lIns="91425" tIns="91425" rIns="91425" bIns="91425" anchor="b" anchorCtr="0">
            <a:noAutofit/>
          </a:bodyPr>
          <a:lstStyle/>
          <a:p>
            <a:pPr lvl="0"/>
            <a:r>
              <a:rPr lang="zh-TW" altLang="en-US" sz="3600" dirty="0">
                <a:latin typeface="微軟正黑體" panose="020B0604030504040204" pitchFamily="34" charset="-120"/>
                <a:ea typeface="微軟正黑體" panose="020B0604030504040204" pitchFamily="34" charset="-120"/>
              </a:rPr>
              <a:t>本章討論問題：</a:t>
            </a:r>
            <a:endParaRPr lang="en" sz="3600" dirty="0">
              <a:latin typeface="微軟正黑體" panose="020B0604030504040204" pitchFamily="34" charset="-120"/>
              <a:ea typeface="微軟正黑體" panose="020B0604030504040204" pitchFamily="34" charset="-120"/>
            </a:endParaRPr>
          </a:p>
        </p:txBody>
      </p:sp>
      <p:sp>
        <p:nvSpPr>
          <p:cNvPr id="203" name="Shape 203"/>
          <p:cNvSpPr txBox="1">
            <a:spLocks noGrp="1"/>
          </p:cNvSpPr>
          <p:nvPr>
            <p:ph type="body" idx="1"/>
          </p:nvPr>
        </p:nvSpPr>
        <p:spPr>
          <a:xfrm>
            <a:off x="691200" y="2971800"/>
            <a:ext cx="2518199" cy="1430100"/>
          </a:xfrm>
          <a:prstGeom prst="rect">
            <a:avLst/>
          </a:prstGeom>
          <a:noFill/>
          <a:ln>
            <a:noFill/>
          </a:ln>
        </p:spPr>
        <p:txBody>
          <a:bodyPr lIns="91425" tIns="91425" rIns="91425" bIns="91425" anchor="t" anchorCtr="0">
            <a:noAutofit/>
          </a:bodyPr>
          <a:lstStyle/>
          <a:p>
            <a:pPr>
              <a:buNone/>
            </a:pPr>
            <a:r>
              <a:rPr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一、請論述班級領導的技巧有哪些重點？</a:t>
            </a:r>
            <a:endParaRPr lang="en" sz="24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04" name="Shape 204"/>
          <p:cNvSpPr txBox="1">
            <a:spLocks noGrp="1"/>
          </p:cNvSpPr>
          <p:nvPr>
            <p:ph type="body" idx="2"/>
          </p:nvPr>
        </p:nvSpPr>
        <p:spPr>
          <a:xfrm>
            <a:off x="3338300" y="2971800"/>
            <a:ext cx="2518199" cy="1430100"/>
          </a:xfrm>
          <a:prstGeom prst="rect">
            <a:avLst/>
          </a:prstGeom>
          <a:noFill/>
          <a:ln>
            <a:noFill/>
          </a:ln>
        </p:spPr>
        <p:txBody>
          <a:bodyPr lIns="91425" tIns="91425" rIns="91425" bIns="91425" anchor="t" anchorCtr="0">
            <a:noAutofit/>
          </a:bodyPr>
          <a:lstStyle/>
          <a:p>
            <a:pPr>
              <a:buNone/>
            </a:pPr>
            <a:r>
              <a:rPr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二、</a:t>
            </a:r>
            <a:r>
              <a:rPr lang="zh-TW" altLang="zh-TW" sz="2400" dirty="0">
                <a:solidFill>
                  <a:schemeClr val="tx1">
                    <a:lumMod val="65000"/>
                    <a:lumOff val="35000"/>
                  </a:schemeClr>
                </a:solidFill>
                <a:latin typeface="微軟正黑體" panose="020B0604030504040204" pitchFamily="34" charset="-120"/>
                <a:ea typeface="微軟正黑體" panose="020B0604030504040204" pitchFamily="34" charset="-120"/>
              </a:rPr>
              <a:t>請論述如何強化學生的自律性動機？</a:t>
            </a:r>
          </a:p>
          <a:p>
            <a:pPr>
              <a:buNone/>
            </a:pPr>
            <a:endParaRPr lang="en" sz="1800" dirty="0">
              <a:solidFill>
                <a:schemeClr val="tx1">
                  <a:lumMod val="65000"/>
                  <a:lumOff val="35000"/>
                </a:schemeClr>
              </a:solidFill>
            </a:endParaRPr>
          </a:p>
        </p:txBody>
      </p:sp>
      <p:sp>
        <p:nvSpPr>
          <p:cNvPr id="205" name="Shape 205"/>
          <p:cNvSpPr txBox="1">
            <a:spLocks noGrp="1"/>
          </p:cNvSpPr>
          <p:nvPr>
            <p:ph type="body" idx="3"/>
          </p:nvPr>
        </p:nvSpPr>
        <p:spPr>
          <a:xfrm>
            <a:off x="5985401" y="2971800"/>
            <a:ext cx="2518199" cy="1430100"/>
          </a:xfrm>
          <a:prstGeom prst="rect">
            <a:avLst/>
          </a:prstGeom>
        </p:spPr>
        <p:txBody>
          <a:bodyPr lIns="91425" tIns="91425" rIns="91425" bIns="91425" anchor="t" anchorCtr="0">
            <a:noAutofit/>
          </a:bodyPr>
          <a:lstStyle/>
          <a:p>
            <a:pPr lvl="0">
              <a:buNone/>
            </a:pPr>
            <a:r>
              <a:rPr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三、請說明如何促進班級凝聚力的活動？</a:t>
            </a:r>
            <a:endParaRPr lang="en-US" altLang="zh-TW" sz="24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lvl="0" rtl="0">
              <a:spcBef>
                <a:spcPts val="0"/>
              </a:spcBef>
              <a:buNone/>
            </a:pPr>
            <a:endParaRPr sz="1200" dirty="0"/>
          </a:p>
        </p:txBody>
      </p:sp>
      <p:sp>
        <p:nvSpPr>
          <p:cNvPr id="206" name="Shape 206"/>
          <p:cNvSpPr txBox="1">
            <a:spLocks noGrp="1"/>
          </p:cNvSpPr>
          <p:nvPr>
            <p:ph type="body" idx="1"/>
          </p:nvPr>
        </p:nvSpPr>
        <p:spPr>
          <a:xfrm>
            <a:off x="691200" y="5334000"/>
            <a:ext cx="2518199" cy="1308300"/>
          </a:xfrm>
          <a:prstGeom prst="rect">
            <a:avLst/>
          </a:prstGeom>
        </p:spPr>
        <p:txBody>
          <a:bodyPr lIns="91425" tIns="91425" rIns="91425" bIns="91425" anchor="t" anchorCtr="0">
            <a:noAutofit/>
          </a:bodyPr>
          <a:lstStyle/>
          <a:p>
            <a:pPr lvl="0">
              <a:buNone/>
            </a:pPr>
            <a:r>
              <a:rPr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四、請說明轉學生的面對與處理程序？</a:t>
            </a:r>
            <a:endParaRPr lang="en" sz="24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07" name="Shape 207"/>
          <p:cNvSpPr txBox="1">
            <a:spLocks noGrp="1"/>
          </p:cNvSpPr>
          <p:nvPr>
            <p:ph type="body" idx="2"/>
          </p:nvPr>
        </p:nvSpPr>
        <p:spPr>
          <a:xfrm>
            <a:off x="3338300" y="5334000"/>
            <a:ext cx="2518199" cy="1308300"/>
          </a:xfrm>
          <a:prstGeom prst="rect">
            <a:avLst/>
          </a:prstGeom>
        </p:spPr>
        <p:txBody>
          <a:bodyPr lIns="91425" tIns="91425" rIns="91425" bIns="91425" anchor="t" anchorCtr="0">
            <a:noAutofit/>
          </a:bodyPr>
          <a:lstStyle/>
          <a:p>
            <a:pPr lvl="0">
              <a:buNone/>
            </a:pPr>
            <a:r>
              <a:rPr lang="zh-TW" altLang="en-US" sz="2400" dirty="0">
                <a:solidFill>
                  <a:schemeClr val="tx1">
                    <a:lumMod val="65000"/>
                    <a:lumOff val="35000"/>
                  </a:schemeClr>
                </a:solidFill>
                <a:latin typeface="微軟正黑體" panose="020B0604030504040204" pitchFamily="34" charset="-120"/>
                <a:ea typeface="微軟正黑體" panose="020B0604030504040204" pitchFamily="34" charset="-120"/>
              </a:rPr>
              <a:t>五、請說明如何擬定班級目標？</a:t>
            </a:r>
            <a:endParaRPr lang="en" sz="24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grpSp>
        <p:nvGrpSpPr>
          <p:cNvPr id="209" name="Shape 209"/>
          <p:cNvGrpSpPr/>
          <p:nvPr/>
        </p:nvGrpSpPr>
        <p:grpSpPr>
          <a:xfrm>
            <a:off x="809121" y="4412546"/>
            <a:ext cx="875649" cy="875649"/>
            <a:chOff x="3782699" y="1538287"/>
            <a:chExt cx="1578600" cy="1578600"/>
          </a:xfrm>
        </p:grpSpPr>
        <p:sp>
          <p:nvSpPr>
            <p:cNvPr id="210" name="Shape 210"/>
            <p:cNvSpPr/>
            <p:nvPr/>
          </p:nvSpPr>
          <p:spPr>
            <a:xfrm>
              <a:off x="37827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11" name="Shape 211"/>
            <p:cNvSpPr/>
            <p:nvPr/>
          </p:nvSpPr>
          <p:spPr>
            <a:xfrm rot="-5400000">
              <a:off x="50019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12" name="Shape 212"/>
            <p:cNvSpPr/>
            <p:nvPr/>
          </p:nvSpPr>
          <p:spPr>
            <a:xfrm rot="5400000">
              <a:off x="37826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13" name="Shape 213"/>
            <p:cNvSpPr/>
            <p:nvPr/>
          </p:nvSpPr>
          <p:spPr>
            <a:xfrm rot="10800000">
              <a:off x="50018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grpSp>
      <p:grpSp>
        <p:nvGrpSpPr>
          <p:cNvPr id="214" name="Shape 214"/>
          <p:cNvGrpSpPr/>
          <p:nvPr/>
        </p:nvGrpSpPr>
        <p:grpSpPr>
          <a:xfrm>
            <a:off x="3457246" y="4412546"/>
            <a:ext cx="875649" cy="875649"/>
            <a:chOff x="3782699" y="1538287"/>
            <a:chExt cx="1578600" cy="1578600"/>
          </a:xfrm>
        </p:grpSpPr>
        <p:sp>
          <p:nvSpPr>
            <p:cNvPr id="215" name="Shape 215"/>
            <p:cNvSpPr/>
            <p:nvPr/>
          </p:nvSpPr>
          <p:spPr>
            <a:xfrm>
              <a:off x="37827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16" name="Shape 216"/>
            <p:cNvSpPr/>
            <p:nvPr/>
          </p:nvSpPr>
          <p:spPr>
            <a:xfrm rot="-5400000">
              <a:off x="50019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17" name="Shape 217"/>
            <p:cNvSpPr/>
            <p:nvPr/>
          </p:nvSpPr>
          <p:spPr>
            <a:xfrm rot="5400000">
              <a:off x="37826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18" name="Shape 218"/>
            <p:cNvSpPr/>
            <p:nvPr/>
          </p:nvSpPr>
          <p:spPr>
            <a:xfrm rot="10800000">
              <a:off x="50018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grpSp>
      <p:grpSp>
        <p:nvGrpSpPr>
          <p:cNvPr id="224" name="Shape 224"/>
          <p:cNvGrpSpPr/>
          <p:nvPr/>
        </p:nvGrpSpPr>
        <p:grpSpPr>
          <a:xfrm>
            <a:off x="3457246" y="2068171"/>
            <a:ext cx="875649" cy="875649"/>
            <a:chOff x="3782699" y="1538287"/>
            <a:chExt cx="1578600" cy="1578600"/>
          </a:xfrm>
        </p:grpSpPr>
        <p:sp>
          <p:nvSpPr>
            <p:cNvPr id="225" name="Shape 225"/>
            <p:cNvSpPr/>
            <p:nvPr/>
          </p:nvSpPr>
          <p:spPr>
            <a:xfrm>
              <a:off x="37827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26" name="Shape 226"/>
            <p:cNvSpPr/>
            <p:nvPr/>
          </p:nvSpPr>
          <p:spPr>
            <a:xfrm rot="-5400000">
              <a:off x="50019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27" name="Shape 227"/>
            <p:cNvSpPr/>
            <p:nvPr/>
          </p:nvSpPr>
          <p:spPr>
            <a:xfrm rot="5400000">
              <a:off x="37826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28" name="Shape 228"/>
            <p:cNvSpPr/>
            <p:nvPr/>
          </p:nvSpPr>
          <p:spPr>
            <a:xfrm rot="10800000">
              <a:off x="50018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grpSp>
      <p:grpSp>
        <p:nvGrpSpPr>
          <p:cNvPr id="229" name="Shape 229"/>
          <p:cNvGrpSpPr/>
          <p:nvPr/>
        </p:nvGrpSpPr>
        <p:grpSpPr>
          <a:xfrm>
            <a:off x="6105365" y="2068171"/>
            <a:ext cx="875649" cy="875649"/>
            <a:chOff x="3782699" y="1538287"/>
            <a:chExt cx="1578600" cy="1578600"/>
          </a:xfrm>
        </p:grpSpPr>
        <p:sp>
          <p:nvSpPr>
            <p:cNvPr id="230" name="Shape 230"/>
            <p:cNvSpPr/>
            <p:nvPr/>
          </p:nvSpPr>
          <p:spPr>
            <a:xfrm>
              <a:off x="37827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31" name="Shape 231"/>
            <p:cNvSpPr/>
            <p:nvPr/>
          </p:nvSpPr>
          <p:spPr>
            <a:xfrm rot="-5400000">
              <a:off x="50019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32" name="Shape 232"/>
            <p:cNvSpPr/>
            <p:nvPr/>
          </p:nvSpPr>
          <p:spPr>
            <a:xfrm rot="5400000">
              <a:off x="37826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33" name="Shape 233"/>
            <p:cNvSpPr/>
            <p:nvPr/>
          </p:nvSpPr>
          <p:spPr>
            <a:xfrm rot="10800000">
              <a:off x="50018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grpSp>
      <p:grpSp>
        <p:nvGrpSpPr>
          <p:cNvPr id="234" name="Shape 234"/>
          <p:cNvGrpSpPr/>
          <p:nvPr/>
        </p:nvGrpSpPr>
        <p:grpSpPr>
          <a:xfrm>
            <a:off x="809121" y="2068171"/>
            <a:ext cx="875649" cy="875649"/>
            <a:chOff x="3782699" y="1538287"/>
            <a:chExt cx="1578600" cy="1578600"/>
          </a:xfrm>
        </p:grpSpPr>
        <p:sp>
          <p:nvSpPr>
            <p:cNvPr id="235" name="Shape 235"/>
            <p:cNvSpPr/>
            <p:nvPr/>
          </p:nvSpPr>
          <p:spPr>
            <a:xfrm>
              <a:off x="37827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36" name="Shape 236"/>
            <p:cNvSpPr/>
            <p:nvPr/>
          </p:nvSpPr>
          <p:spPr>
            <a:xfrm rot="-5400000">
              <a:off x="5001900" y="27574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37" name="Shape 237"/>
            <p:cNvSpPr/>
            <p:nvPr/>
          </p:nvSpPr>
          <p:spPr>
            <a:xfrm rot="5400000">
              <a:off x="37826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sp>
          <p:nvSpPr>
            <p:cNvPr id="238" name="Shape 238"/>
            <p:cNvSpPr/>
            <p:nvPr/>
          </p:nvSpPr>
          <p:spPr>
            <a:xfrm rot="10800000">
              <a:off x="5001899" y="1538287"/>
              <a:ext cx="359400" cy="359400"/>
            </a:xfrm>
            <a:prstGeom prst="corner">
              <a:avLst>
                <a:gd name="adj1" fmla="val 50000"/>
                <a:gd name="adj2" fmla="val 50000"/>
              </a:avLst>
            </a:prstGeom>
            <a:solidFill>
              <a:srgbClr val="C7F464"/>
            </a:solidFill>
            <a:ln>
              <a:noFill/>
            </a:ln>
          </p:spPr>
          <p:txBody>
            <a:bodyPr lIns="91425" tIns="91425" rIns="91425" bIns="91425" anchor="ctr" anchorCtr="0">
              <a:noAutofit/>
            </a:bodyPr>
            <a:lstStyle/>
            <a:p>
              <a:pPr lvl="0">
                <a:spcBef>
                  <a:spcPts val="0"/>
                </a:spcBef>
                <a:buNone/>
              </a:pPr>
              <a:endParaRPr/>
            </a:p>
          </p:txBody>
        </p:sp>
      </p:grpSp>
      <p:grpSp>
        <p:nvGrpSpPr>
          <p:cNvPr id="239" name="Shape 239"/>
          <p:cNvGrpSpPr/>
          <p:nvPr/>
        </p:nvGrpSpPr>
        <p:grpSpPr>
          <a:xfrm>
            <a:off x="1061139" y="2351324"/>
            <a:ext cx="371622" cy="309361"/>
            <a:chOff x="1244325" y="314425"/>
            <a:chExt cx="444525" cy="370050"/>
          </a:xfrm>
        </p:grpSpPr>
        <p:sp>
          <p:nvSpPr>
            <p:cNvPr id="240" name="Shape 240"/>
            <p:cNvSpPr/>
            <p:nvPr/>
          </p:nvSpPr>
          <p:spPr>
            <a:xfrm>
              <a:off x="1388425" y="463425"/>
              <a:ext cx="143525" cy="143500"/>
            </a:xfrm>
            <a:custGeom>
              <a:avLst/>
              <a:gdLst/>
              <a:ahLst/>
              <a:cxnLst/>
              <a:rect l="0" t="0" r="0" b="0"/>
              <a:pathLst>
                <a:path w="5741" h="5740" extrusionOk="0">
                  <a:moveTo>
                    <a:pt x="2809" y="0"/>
                  </a:moveTo>
                  <a:lnTo>
                    <a:pt x="2492" y="49"/>
                  </a:lnTo>
                  <a:lnTo>
                    <a:pt x="2199" y="122"/>
                  </a:lnTo>
                  <a:lnTo>
                    <a:pt x="1906" y="244"/>
                  </a:lnTo>
                  <a:lnTo>
                    <a:pt x="1637" y="366"/>
                  </a:lnTo>
                  <a:lnTo>
                    <a:pt x="1368" y="537"/>
                  </a:lnTo>
                  <a:lnTo>
                    <a:pt x="1149" y="708"/>
                  </a:lnTo>
                  <a:lnTo>
                    <a:pt x="904" y="904"/>
                  </a:lnTo>
                  <a:lnTo>
                    <a:pt x="709" y="1124"/>
                  </a:lnTo>
                  <a:lnTo>
                    <a:pt x="538" y="1368"/>
                  </a:lnTo>
                  <a:lnTo>
                    <a:pt x="367" y="1636"/>
                  </a:lnTo>
                  <a:lnTo>
                    <a:pt x="245" y="1905"/>
                  </a:lnTo>
                  <a:lnTo>
                    <a:pt x="147" y="2198"/>
                  </a:lnTo>
                  <a:lnTo>
                    <a:pt x="74" y="2491"/>
                  </a:lnTo>
                  <a:lnTo>
                    <a:pt x="25" y="2809"/>
                  </a:lnTo>
                  <a:lnTo>
                    <a:pt x="1" y="3126"/>
                  </a:lnTo>
                  <a:lnTo>
                    <a:pt x="25" y="3517"/>
                  </a:lnTo>
                  <a:lnTo>
                    <a:pt x="98" y="3908"/>
                  </a:lnTo>
                  <a:lnTo>
                    <a:pt x="221" y="4274"/>
                  </a:lnTo>
                  <a:lnTo>
                    <a:pt x="392" y="4641"/>
                  </a:lnTo>
                  <a:lnTo>
                    <a:pt x="611" y="4958"/>
                  </a:lnTo>
                  <a:lnTo>
                    <a:pt x="856" y="5251"/>
                  </a:lnTo>
                  <a:lnTo>
                    <a:pt x="1124" y="5520"/>
                  </a:lnTo>
                  <a:lnTo>
                    <a:pt x="1442" y="5740"/>
                  </a:lnTo>
                  <a:lnTo>
                    <a:pt x="1393" y="5422"/>
                  </a:lnTo>
                  <a:lnTo>
                    <a:pt x="1368" y="5080"/>
                  </a:lnTo>
                  <a:lnTo>
                    <a:pt x="1393" y="4689"/>
                  </a:lnTo>
                  <a:lnTo>
                    <a:pt x="1442" y="4323"/>
                  </a:lnTo>
                  <a:lnTo>
                    <a:pt x="1539" y="3957"/>
                  </a:lnTo>
                  <a:lnTo>
                    <a:pt x="1662" y="3639"/>
                  </a:lnTo>
                  <a:lnTo>
                    <a:pt x="1808" y="3297"/>
                  </a:lnTo>
                  <a:lnTo>
                    <a:pt x="2003" y="3004"/>
                  </a:lnTo>
                  <a:lnTo>
                    <a:pt x="2223" y="2711"/>
                  </a:lnTo>
                  <a:lnTo>
                    <a:pt x="2468" y="2442"/>
                  </a:lnTo>
                  <a:lnTo>
                    <a:pt x="2712" y="2198"/>
                  </a:lnTo>
                  <a:lnTo>
                    <a:pt x="3005" y="2003"/>
                  </a:lnTo>
                  <a:lnTo>
                    <a:pt x="3322" y="1807"/>
                  </a:lnTo>
                  <a:lnTo>
                    <a:pt x="3640" y="1661"/>
                  </a:lnTo>
                  <a:lnTo>
                    <a:pt x="3982" y="1514"/>
                  </a:lnTo>
                  <a:lnTo>
                    <a:pt x="4324" y="1441"/>
                  </a:lnTo>
                  <a:lnTo>
                    <a:pt x="4690" y="1368"/>
                  </a:lnTo>
                  <a:lnTo>
                    <a:pt x="5423" y="1368"/>
                  </a:lnTo>
                  <a:lnTo>
                    <a:pt x="5740" y="1417"/>
                  </a:lnTo>
                  <a:lnTo>
                    <a:pt x="5520" y="1124"/>
                  </a:lnTo>
                  <a:lnTo>
                    <a:pt x="5252" y="831"/>
                  </a:lnTo>
                  <a:lnTo>
                    <a:pt x="4959" y="586"/>
                  </a:lnTo>
                  <a:lnTo>
                    <a:pt x="4641" y="391"/>
                  </a:lnTo>
                  <a:lnTo>
                    <a:pt x="4299" y="220"/>
                  </a:lnTo>
                  <a:lnTo>
                    <a:pt x="3933" y="98"/>
                  </a:lnTo>
                  <a:lnTo>
                    <a:pt x="3542" y="25"/>
                  </a:lnTo>
                  <a:lnTo>
                    <a:pt x="3127" y="0"/>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sp>
          <p:nvSpPr>
            <p:cNvPr id="241" name="Shape 241"/>
            <p:cNvSpPr/>
            <p:nvPr/>
          </p:nvSpPr>
          <p:spPr>
            <a:xfrm>
              <a:off x="1244325" y="314425"/>
              <a:ext cx="444525" cy="370050"/>
            </a:xfrm>
            <a:custGeom>
              <a:avLst/>
              <a:gdLst/>
              <a:ahLst/>
              <a:cxnLst/>
              <a:rect l="0" t="0" r="0" b="0"/>
              <a:pathLst>
                <a:path w="17781" h="14802" extrusionOk="0">
                  <a:moveTo>
                    <a:pt x="11748" y="2101"/>
                  </a:moveTo>
                  <a:lnTo>
                    <a:pt x="11846" y="2126"/>
                  </a:lnTo>
                  <a:lnTo>
                    <a:pt x="11919" y="2175"/>
                  </a:lnTo>
                  <a:lnTo>
                    <a:pt x="11968" y="2248"/>
                  </a:lnTo>
                  <a:lnTo>
                    <a:pt x="11993" y="2346"/>
                  </a:lnTo>
                  <a:lnTo>
                    <a:pt x="11968" y="2419"/>
                  </a:lnTo>
                  <a:lnTo>
                    <a:pt x="11919" y="2492"/>
                  </a:lnTo>
                  <a:lnTo>
                    <a:pt x="11846" y="2541"/>
                  </a:lnTo>
                  <a:lnTo>
                    <a:pt x="11748" y="2565"/>
                  </a:lnTo>
                  <a:lnTo>
                    <a:pt x="6033" y="2565"/>
                  </a:lnTo>
                  <a:lnTo>
                    <a:pt x="5936" y="2541"/>
                  </a:lnTo>
                  <a:lnTo>
                    <a:pt x="5862" y="2492"/>
                  </a:lnTo>
                  <a:lnTo>
                    <a:pt x="5814" y="2419"/>
                  </a:lnTo>
                  <a:lnTo>
                    <a:pt x="5789" y="2346"/>
                  </a:lnTo>
                  <a:lnTo>
                    <a:pt x="5814" y="2248"/>
                  </a:lnTo>
                  <a:lnTo>
                    <a:pt x="5862" y="2175"/>
                  </a:lnTo>
                  <a:lnTo>
                    <a:pt x="5936" y="2126"/>
                  </a:lnTo>
                  <a:lnTo>
                    <a:pt x="6033" y="2101"/>
                  </a:lnTo>
                  <a:close/>
                  <a:moveTo>
                    <a:pt x="15949" y="4519"/>
                  </a:moveTo>
                  <a:lnTo>
                    <a:pt x="16047" y="4568"/>
                  </a:lnTo>
                  <a:lnTo>
                    <a:pt x="16145" y="4592"/>
                  </a:lnTo>
                  <a:lnTo>
                    <a:pt x="16193" y="4666"/>
                  </a:lnTo>
                  <a:lnTo>
                    <a:pt x="16267" y="4739"/>
                  </a:lnTo>
                  <a:lnTo>
                    <a:pt x="16316" y="4812"/>
                  </a:lnTo>
                  <a:lnTo>
                    <a:pt x="16340" y="4910"/>
                  </a:lnTo>
                  <a:lnTo>
                    <a:pt x="16340" y="5008"/>
                  </a:lnTo>
                  <a:lnTo>
                    <a:pt x="16340" y="5789"/>
                  </a:lnTo>
                  <a:lnTo>
                    <a:pt x="16340" y="5887"/>
                  </a:lnTo>
                  <a:lnTo>
                    <a:pt x="16316" y="5985"/>
                  </a:lnTo>
                  <a:lnTo>
                    <a:pt x="16267" y="6058"/>
                  </a:lnTo>
                  <a:lnTo>
                    <a:pt x="16193" y="6131"/>
                  </a:lnTo>
                  <a:lnTo>
                    <a:pt x="16145" y="6204"/>
                  </a:lnTo>
                  <a:lnTo>
                    <a:pt x="16047" y="6229"/>
                  </a:lnTo>
                  <a:lnTo>
                    <a:pt x="15949" y="6278"/>
                  </a:lnTo>
                  <a:lnTo>
                    <a:pt x="14069" y="6278"/>
                  </a:lnTo>
                  <a:lnTo>
                    <a:pt x="13971" y="6229"/>
                  </a:lnTo>
                  <a:lnTo>
                    <a:pt x="13898" y="6204"/>
                  </a:lnTo>
                  <a:lnTo>
                    <a:pt x="13824" y="6131"/>
                  </a:lnTo>
                  <a:lnTo>
                    <a:pt x="13751" y="6058"/>
                  </a:lnTo>
                  <a:lnTo>
                    <a:pt x="13727" y="5985"/>
                  </a:lnTo>
                  <a:lnTo>
                    <a:pt x="13678" y="5887"/>
                  </a:lnTo>
                  <a:lnTo>
                    <a:pt x="13678" y="5789"/>
                  </a:lnTo>
                  <a:lnTo>
                    <a:pt x="13678" y="5008"/>
                  </a:lnTo>
                  <a:lnTo>
                    <a:pt x="13678" y="4910"/>
                  </a:lnTo>
                  <a:lnTo>
                    <a:pt x="13727" y="4812"/>
                  </a:lnTo>
                  <a:lnTo>
                    <a:pt x="13751" y="4739"/>
                  </a:lnTo>
                  <a:lnTo>
                    <a:pt x="13824" y="4666"/>
                  </a:lnTo>
                  <a:lnTo>
                    <a:pt x="13898" y="4592"/>
                  </a:lnTo>
                  <a:lnTo>
                    <a:pt x="13971" y="4568"/>
                  </a:lnTo>
                  <a:lnTo>
                    <a:pt x="14069" y="4519"/>
                  </a:lnTo>
                  <a:close/>
                  <a:moveTo>
                    <a:pt x="8891" y="5105"/>
                  </a:moveTo>
                  <a:lnTo>
                    <a:pt x="9306" y="5130"/>
                  </a:lnTo>
                  <a:lnTo>
                    <a:pt x="9697" y="5179"/>
                  </a:lnTo>
                  <a:lnTo>
                    <a:pt x="10063" y="5276"/>
                  </a:lnTo>
                  <a:lnTo>
                    <a:pt x="10430" y="5423"/>
                  </a:lnTo>
                  <a:lnTo>
                    <a:pt x="10796" y="5594"/>
                  </a:lnTo>
                  <a:lnTo>
                    <a:pt x="11113" y="5789"/>
                  </a:lnTo>
                  <a:lnTo>
                    <a:pt x="11406" y="6009"/>
                  </a:lnTo>
                  <a:lnTo>
                    <a:pt x="11700" y="6278"/>
                  </a:lnTo>
                  <a:lnTo>
                    <a:pt x="11968" y="6546"/>
                  </a:lnTo>
                  <a:lnTo>
                    <a:pt x="12188" y="6864"/>
                  </a:lnTo>
                  <a:lnTo>
                    <a:pt x="12383" y="7181"/>
                  </a:lnTo>
                  <a:lnTo>
                    <a:pt x="12554" y="7523"/>
                  </a:lnTo>
                  <a:lnTo>
                    <a:pt x="12676" y="7890"/>
                  </a:lnTo>
                  <a:lnTo>
                    <a:pt x="12774" y="8280"/>
                  </a:lnTo>
                  <a:lnTo>
                    <a:pt x="12847" y="8671"/>
                  </a:lnTo>
                  <a:lnTo>
                    <a:pt x="12872" y="9086"/>
                  </a:lnTo>
                  <a:lnTo>
                    <a:pt x="12847" y="9477"/>
                  </a:lnTo>
                  <a:lnTo>
                    <a:pt x="12774" y="9868"/>
                  </a:lnTo>
                  <a:lnTo>
                    <a:pt x="12676" y="10259"/>
                  </a:lnTo>
                  <a:lnTo>
                    <a:pt x="12554" y="10625"/>
                  </a:lnTo>
                  <a:lnTo>
                    <a:pt x="12383" y="10967"/>
                  </a:lnTo>
                  <a:lnTo>
                    <a:pt x="12188" y="11309"/>
                  </a:lnTo>
                  <a:lnTo>
                    <a:pt x="11968" y="11602"/>
                  </a:lnTo>
                  <a:lnTo>
                    <a:pt x="11700" y="11895"/>
                  </a:lnTo>
                  <a:lnTo>
                    <a:pt x="11406" y="12139"/>
                  </a:lnTo>
                  <a:lnTo>
                    <a:pt x="11113" y="12383"/>
                  </a:lnTo>
                  <a:lnTo>
                    <a:pt x="10796" y="12579"/>
                  </a:lnTo>
                  <a:lnTo>
                    <a:pt x="10430" y="12750"/>
                  </a:lnTo>
                  <a:lnTo>
                    <a:pt x="10063" y="12872"/>
                  </a:lnTo>
                  <a:lnTo>
                    <a:pt x="9697" y="12970"/>
                  </a:lnTo>
                  <a:lnTo>
                    <a:pt x="9306" y="13018"/>
                  </a:lnTo>
                  <a:lnTo>
                    <a:pt x="8891" y="13043"/>
                  </a:lnTo>
                  <a:lnTo>
                    <a:pt x="8476" y="13018"/>
                  </a:lnTo>
                  <a:lnTo>
                    <a:pt x="8085" y="12970"/>
                  </a:lnTo>
                  <a:lnTo>
                    <a:pt x="7719" y="12872"/>
                  </a:lnTo>
                  <a:lnTo>
                    <a:pt x="7352" y="12750"/>
                  </a:lnTo>
                  <a:lnTo>
                    <a:pt x="6986" y="12579"/>
                  </a:lnTo>
                  <a:lnTo>
                    <a:pt x="6668" y="12383"/>
                  </a:lnTo>
                  <a:lnTo>
                    <a:pt x="6375" y="12139"/>
                  </a:lnTo>
                  <a:lnTo>
                    <a:pt x="6082" y="11895"/>
                  </a:lnTo>
                  <a:lnTo>
                    <a:pt x="5814" y="11602"/>
                  </a:lnTo>
                  <a:lnTo>
                    <a:pt x="5594" y="11309"/>
                  </a:lnTo>
                  <a:lnTo>
                    <a:pt x="5398" y="10967"/>
                  </a:lnTo>
                  <a:lnTo>
                    <a:pt x="5227" y="10625"/>
                  </a:lnTo>
                  <a:lnTo>
                    <a:pt x="5105" y="10259"/>
                  </a:lnTo>
                  <a:lnTo>
                    <a:pt x="5008" y="9868"/>
                  </a:lnTo>
                  <a:lnTo>
                    <a:pt x="4934" y="9477"/>
                  </a:lnTo>
                  <a:lnTo>
                    <a:pt x="4910" y="9086"/>
                  </a:lnTo>
                  <a:lnTo>
                    <a:pt x="4934" y="8671"/>
                  </a:lnTo>
                  <a:lnTo>
                    <a:pt x="5008" y="8280"/>
                  </a:lnTo>
                  <a:lnTo>
                    <a:pt x="5105" y="7890"/>
                  </a:lnTo>
                  <a:lnTo>
                    <a:pt x="5227" y="7523"/>
                  </a:lnTo>
                  <a:lnTo>
                    <a:pt x="5398" y="7181"/>
                  </a:lnTo>
                  <a:lnTo>
                    <a:pt x="5594" y="6864"/>
                  </a:lnTo>
                  <a:lnTo>
                    <a:pt x="5814" y="6546"/>
                  </a:lnTo>
                  <a:lnTo>
                    <a:pt x="6082" y="6278"/>
                  </a:lnTo>
                  <a:lnTo>
                    <a:pt x="6375" y="6009"/>
                  </a:lnTo>
                  <a:lnTo>
                    <a:pt x="6668" y="5789"/>
                  </a:lnTo>
                  <a:lnTo>
                    <a:pt x="6986" y="5594"/>
                  </a:lnTo>
                  <a:lnTo>
                    <a:pt x="7352" y="5423"/>
                  </a:lnTo>
                  <a:lnTo>
                    <a:pt x="7719" y="5276"/>
                  </a:lnTo>
                  <a:lnTo>
                    <a:pt x="8085" y="5179"/>
                  </a:lnTo>
                  <a:lnTo>
                    <a:pt x="8476" y="5130"/>
                  </a:lnTo>
                  <a:lnTo>
                    <a:pt x="8891" y="5105"/>
                  </a:lnTo>
                  <a:close/>
                  <a:moveTo>
                    <a:pt x="5301" y="1"/>
                  </a:moveTo>
                  <a:lnTo>
                    <a:pt x="5154" y="50"/>
                  </a:lnTo>
                  <a:lnTo>
                    <a:pt x="5008" y="123"/>
                  </a:lnTo>
                  <a:lnTo>
                    <a:pt x="4861" y="221"/>
                  </a:lnTo>
                  <a:lnTo>
                    <a:pt x="4739" y="318"/>
                  </a:lnTo>
                  <a:lnTo>
                    <a:pt x="4641" y="465"/>
                  </a:lnTo>
                  <a:lnTo>
                    <a:pt x="4568" y="611"/>
                  </a:lnTo>
                  <a:lnTo>
                    <a:pt x="4519" y="758"/>
                  </a:lnTo>
                  <a:lnTo>
                    <a:pt x="4080" y="2565"/>
                  </a:lnTo>
                  <a:lnTo>
                    <a:pt x="3249" y="2565"/>
                  </a:lnTo>
                  <a:lnTo>
                    <a:pt x="3249" y="2468"/>
                  </a:lnTo>
                  <a:lnTo>
                    <a:pt x="3225" y="2370"/>
                  </a:lnTo>
                  <a:lnTo>
                    <a:pt x="3176" y="2297"/>
                  </a:lnTo>
                  <a:lnTo>
                    <a:pt x="3103" y="2223"/>
                  </a:lnTo>
                  <a:lnTo>
                    <a:pt x="3054" y="2150"/>
                  </a:lnTo>
                  <a:lnTo>
                    <a:pt x="2956" y="2126"/>
                  </a:lnTo>
                  <a:lnTo>
                    <a:pt x="2858" y="2077"/>
                  </a:lnTo>
                  <a:lnTo>
                    <a:pt x="1955" y="2077"/>
                  </a:lnTo>
                  <a:lnTo>
                    <a:pt x="1857" y="2126"/>
                  </a:lnTo>
                  <a:lnTo>
                    <a:pt x="1784" y="2150"/>
                  </a:lnTo>
                  <a:lnTo>
                    <a:pt x="1711" y="2223"/>
                  </a:lnTo>
                  <a:lnTo>
                    <a:pt x="1637" y="2297"/>
                  </a:lnTo>
                  <a:lnTo>
                    <a:pt x="1613" y="2370"/>
                  </a:lnTo>
                  <a:lnTo>
                    <a:pt x="1564" y="2468"/>
                  </a:lnTo>
                  <a:lnTo>
                    <a:pt x="1564" y="2565"/>
                  </a:lnTo>
                  <a:lnTo>
                    <a:pt x="782" y="2565"/>
                  </a:lnTo>
                  <a:lnTo>
                    <a:pt x="636" y="2590"/>
                  </a:lnTo>
                  <a:lnTo>
                    <a:pt x="489" y="2639"/>
                  </a:lnTo>
                  <a:lnTo>
                    <a:pt x="343" y="2687"/>
                  </a:lnTo>
                  <a:lnTo>
                    <a:pt x="221" y="2785"/>
                  </a:lnTo>
                  <a:lnTo>
                    <a:pt x="123" y="2907"/>
                  </a:lnTo>
                  <a:lnTo>
                    <a:pt x="74" y="3054"/>
                  </a:lnTo>
                  <a:lnTo>
                    <a:pt x="25" y="3200"/>
                  </a:lnTo>
                  <a:lnTo>
                    <a:pt x="1" y="3347"/>
                  </a:lnTo>
                  <a:lnTo>
                    <a:pt x="1" y="14020"/>
                  </a:lnTo>
                  <a:lnTo>
                    <a:pt x="25" y="14191"/>
                  </a:lnTo>
                  <a:lnTo>
                    <a:pt x="74" y="14337"/>
                  </a:lnTo>
                  <a:lnTo>
                    <a:pt x="123" y="14459"/>
                  </a:lnTo>
                  <a:lnTo>
                    <a:pt x="221" y="14581"/>
                  </a:lnTo>
                  <a:lnTo>
                    <a:pt x="343" y="14679"/>
                  </a:lnTo>
                  <a:lnTo>
                    <a:pt x="489" y="14752"/>
                  </a:lnTo>
                  <a:lnTo>
                    <a:pt x="636" y="14801"/>
                  </a:lnTo>
                  <a:lnTo>
                    <a:pt x="17146" y="14801"/>
                  </a:lnTo>
                  <a:lnTo>
                    <a:pt x="17292" y="14752"/>
                  </a:lnTo>
                  <a:lnTo>
                    <a:pt x="17439" y="14679"/>
                  </a:lnTo>
                  <a:lnTo>
                    <a:pt x="17561" y="14581"/>
                  </a:lnTo>
                  <a:lnTo>
                    <a:pt x="17659" y="14459"/>
                  </a:lnTo>
                  <a:lnTo>
                    <a:pt x="17708" y="14337"/>
                  </a:lnTo>
                  <a:lnTo>
                    <a:pt x="17756" y="14191"/>
                  </a:lnTo>
                  <a:lnTo>
                    <a:pt x="17781" y="14020"/>
                  </a:lnTo>
                  <a:lnTo>
                    <a:pt x="17781" y="3347"/>
                  </a:lnTo>
                  <a:lnTo>
                    <a:pt x="17756" y="3200"/>
                  </a:lnTo>
                  <a:lnTo>
                    <a:pt x="17708" y="3054"/>
                  </a:lnTo>
                  <a:lnTo>
                    <a:pt x="17659" y="2907"/>
                  </a:lnTo>
                  <a:lnTo>
                    <a:pt x="17561" y="2785"/>
                  </a:lnTo>
                  <a:lnTo>
                    <a:pt x="17439" y="2687"/>
                  </a:lnTo>
                  <a:lnTo>
                    <a:pt x="17292" y="2639"/>
                  </a:lnTo>
                  <a:lnTo>
                    <a:pt x="17146" y="2590"/>
                  </a:lnTo>
                  <a:lnTo>
                    <a:pt x="16999" y="2565"/>
                  </a:lnTo>
                  <a:lnTo>
                    <a:pt x="13702" y="2565"/>
                  </a:lnTo>
                  <a:lnTo>
                    <a:pt x="13263" y="758"/>
                  </a:lnTo>
                  <a:lnTo>
                    <a:pt x="13214" y="611"/>
                  </a:lnTo>
                  <a:lnTo>
                    <a:pt x="13141" y="465"/>
                  </a:lnTo>
                  <a:lnTo>
                    <a:pt x="13043" y="318"/>
                  </a:lnTo>
                  <a:lnTo>
                    <a:pt x="12921" y="221"/>
                  </a:lnTo>
                  <a:lnTo>
                    <a:pt x="12774" y="123"/>
                  </a:lnTo>
                  <a:lnTo>
                    <a:pt x="12628" y="50"/>
                  </a:lnTo>
                  <a:lnTo>
                    <a:pt x="12481" y="1"/>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grpSp>
      <p:grpSp>
        <p:nvGrpSpPr>
          <p:cNvPr id="242" name="Shape 242"/>
          <p:cNvGrpSpPr/>
          <p:nvPr/>
        </p:nvGrpSpPr>
        <p:grpSpPr>
          <a:xfrm>
            <a:off x="1069300" y="4711749"/>
            <a:ext cx="355300" cy="312413"/>
            <a:chOff x="1928175" y="312600"/>
            <a:chExt cx="425000" cy="373700"/>
          </a:xfrm>
        </p:grpSpPr>
        <p:sp>
          <p:nvSpPr>
            <p:cNvPr id="243" name="Shape 243"/>
            <p:cNvSpPr/>
            <p:nvPr/>
          </p:nvSpPr>
          <p:spPr>
            <a:xfrm>
              <a:off x="1928175" y="312600"/>
              <a:ext cx="425000" cy="373700"/>
            </a:xfrm>
            <a:custGeom>
              <a:avLst/>
              <a:gdLst/>
              <a:ahLst/>
              <a:cxnLst/>
              <a:rect l="0" t="0" r="0" b="0"/>
              <a:pathLst>
                <a:path w="17000" h="14948" extrusionOk="0">
                  <a:moveTo>
                    <a:pt x="16022" y="978"/>
                  </a:moveTo>
                  <a:lnTo>
                    <a:pt x="16022" y="13971"/>
                  </a:lnTo>
                  <a:lnTo>
                    <a:pt x="978" y="13971"/>
                  </a:lnTo>
                  <a:lnTo>
                    <a:pt x="978" y="978"/>
                  </a:lnTo>
                  <a:close/>
                  <a:moveTo>
                    <a:pt x="782" y="1"/>
                  </a:moveTo>
                  <a:lnTo>
                    <a:pt x="636" y="25"/>
                  </a:lnTo>
                  <a:lnTo>
                    <a:pt x="489" y="74"/>
                  </a:lnTo>
                  <a:lnTo>
                    <a:pt x="343" y="147"/>
                  </a:lnTo>
                  <a:lnTo>
                    <a:pt x="221" y="245"/>
                  </a:lnTo>
                  <a:lnTo>
                    <a:pt x="123" y="343"/>
                  </a:lnTo>
                  <a:lnTo>
                    <a:pt x="74" y="489"/>
                  </a:lnTo>
                  <a:lnTo>
                    <a:pt x="25" y="636"/>
                  </a:lnTo>
                  <a:lnTo>
                    <a:pt x="1" y="782"/>
                  </a:lnTo>
                  <a:lnTo>
                    <a:pt x="1" y="14166"/>
                  </a:lnTo>
                  <a:lnTo>
                    <a:pt x="25" y="14313"/>
                  </a:lnTo>
                  <a:lnTo>
                    <a:pt x="74" y="14459"/>
                  </a:lnTo>
                  <a:lnTo>
                    <a:pt x="123" y="14606"/>
                  </a:lnTo>
                  <a:lnTo>
                    <a:pt x="221" y="14703"/>
                  </a:lnTo>
                  <a:lnTo>
                    <a:pt x="343" y="14801"/>
                  </a:lnTo>
                  <a:lnTo>
                    <a:pt x="489" y="14874"/>
                  </a:lnTo>
                  <a:lnTo>
                    <a:pt x="636" y="14923"/>
                  </a:lnTo>
                  <a:lnTo>
                    <a:pt x="782" y="14948"/>
                  </a:lnTo>
                  <a:lnTo>
                    <a:pt x="16218" y="14948"/>
                  </a:lnTo>
                  <a:lnTo>
                    <a:pt x="16364" y="14923"/>
                  </a:lnTo>
                  <a:lnTo>
                    <a:pt x="16511" y="14874"/>
                  </a:lnTo>
                  <a:lnTo>
                    <a:pt x="16657" y="14801"/>
                  </a:lnTo>
                  <a:lnTo>
                    <a:pt x="16779" y="14703"/>
                  </a:lnTo>
                  <a:lnTo>
                    <a:pt x="16877" y="14606"/>
                  </a:lnTo>
                  <a:lnTo>
                    <a:pt x="16926" y="14459"/>
                  </a:lnTo>
                  <a:lnTo>
                    <a:pt x="16975" y="14313"/>
                  </a:lnTo>
                  <a:lnTo>
                    <a:pt x="16999" y="14166"/>
                  </a:lnTo>
                  <a:lnTo>
                    <a:pt x="16999" y="782"/>
                  </a:lnTo>
                  <a:lnTo>
                    <a:pt x="16975" y="636"/>
                  </a:lnTo>
                  <a:lnTo>
                    <a:pt x="16926" y="489"/>
                  </a:lnTo>
                  <a:lnTo>
                    <a:pt x="16877" y="343"/>
                  </a:lnTo>
                  <a:lnTo>
                    <a:pt x="16779" y="245"/>
                  </a:lnTo>
                  <a:lnTo>
                    <a:pt x="16657" y="147"/>
                  </a:lnTo>
                  <a:lnTo>
                    <a:pt x="16511" y="74"/>
                  </a:lnTo>
                  <a:lnTo>
                    <a:pt x="16364" y="25"/>
                  </a:lnTo>
                  <a:lnTo>
                    <a:pt x="16218" y="1"/>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sp>
          <p:nvSpPr>
            <p:cNvPr id="244" name="Shape 244"/>
            <p:cNvSpPr/>
            <p:nvPr/>
          </p:nvSpPr>
          <p:spPr>
            <a:xfrm>
              <a:off x="1964825" y="349250"/>
              <a:ext cx="351700" cy="300425"/>
            </a:xfrm>
            <a:custGeom>
              <a:avLst/>
              <a:gdLst/>
              <a:ahLst/>
              <a:cxnLst/>
              <a:rect l="0" t="0" r="0" b="0"/>
              <a:pathLst>
                <a:path w="14068" h="12017" extrusionOk="0">
                  <a:moveTo>
                    <a:pt x="10111" y="1563"/>
                  </a:moveTo>
                  <a:lnTo>
                    <a:pt x="10307" y="1588"/>
                  </a:lnTo>
                  <a:lnTo>
                    <a:pt x="10502" y="1612"/>
                  </a:lnTo>
                  <a:lnTo>
                    <a:pt x="10697" y="1661"/>
                  </a:lnTo>
                  <a:lnTo>
                    <a:pt x="10868" y="1734"/>
                  </a:lnTo>
                  <a:lnTo>
                    <a:pt x="11039" y="1807"/>
                  </a:lnTo>
                  <a:lnTo>
                    <a:pt x="11186" y="1905"/>
                  </a:lnTo>
                  <a:lnTo>
                    <a:pt x="11357" y="2027"/>
                  </a:lnTo>
                  <a:lnTo>
                    <a:pt x="11479" y="2149"/>
                  </a:lnTo>
                  <a:lnTo>
                    <a:pt x="11625" y="2271"/>
                  </a:lnTo>
                  <a:lnTo>
                    <a:pt x="11723" y="2442"/>
                  </a:lnTo>
                  <a:lnTo>
                    <a:pt x="11821" y="2589"/>
                  </a:lnTo>
                  <a:lnTo>
                    <a:pt x="11894" y="2760"/>
                  </a:lnTo>
                  <a:lnTo>
                    <a:pt x="11967" y="2955"/>
                  </a:lnTo>
                  <a:lnTo>
                    <a:pt x="12016" y="3126"/>
                  </a:lnTo>
                  <a:lnTo>
                    <a:pt x="12041" y="3322"/>
                  </a:lnTo>
                  <a:lnTo>
                    <a:pt x="12065" y="3517"/>
                  </a:lnTo>
                  <a:lnTo>
                    <a:pt x="12041" y="3737"/>
                  </a:lnTo>
                  <a:lnTo>
                    <a:pt x="12016" y="3908"/>
                  </a:lnTo>
                  <a:lnTo>
                    <a:pt x="11967" y="4103"/>
                  </a:lnTo>
                  <a:lnTo>
                    <a:pt x="11894" y="4274"/>
                  </a:lnTo>
                  <a:lnTo>
                    <a:pt x="11821" y="4445"/>
                  </a:lnTo>
                  <a:lnTo>
                    <a:pt x="11723" y="4616"/>
                  </a:lnTo>
                  <a:lnTo>
                    <a:pt x="11625" y="4763"/>
                  </a:lnTo>
                  <a:lnTo>
                    <a:pt x="11479" y="4909"/>
                  </a:lnTo>
                  <a:lnTo>
                    <a:pt x="11357" y="5031"/>
                  </a:lnTo>
                  <a:lnTo>
                    <a:pt x="11186" y="5153"/>
                  </a:lnTo>
                  <a:lnTo>
                    <a:pt x="11039" y="5251"/>
                  </a:lnTo>
                  <a:lnTo>
                    <a:pt x="10868" y="5324"/>
                  </a:lnTo>
                  <a:lnTo>
                    <a:pt x="10697" y="5398"/>
                  </a:lnTo>
                  <a:lnTo>
                    <a:pt x="10502" y="5446"/>
                  </a:lnTo>
                  <a:lnTo>
                    <a:pt x="10307" y="5471"/>
                  </a:lnTo>
                  <a:lnTo>
                    <a:pt x="9916" y="5471"/>
                  </a:lnTo>
                  <a:lnTo>
                    <a:pt x="9720" y="5446"/>
                  </a:lnTo>
                  <a:lnTo>
                    <a:pt x="9525" y="5398"/>
                  </a:lnTo>
                  <a:lnTo>
                    <a:pt x="9354" y="5324"/>
                  </a:lnTo>
                  <a:lnTo>
                    <a:pt x="9183" y="5251"/>
                  </a:lnTo>
                  <a:lnTo>
                    <a:pt x="9012" y="5153"/>
                  </a:lnTo>
                  <a:lnTo>
                    <a:pt x="8866" y="5031"/>
                  </a:lnTo>
                  <a:lnTo>
                    <a:pt x="8719" y="4909"/>
                  </a:lnTo>
                  <a:lnTo>
                    <a:pt x="8597" y="4763"/>
                  </a:lnTo>
                  <a:lnTo>
                    <a:pt x="8475" y="4616"/>
                  </a:lnTo>
                  <a:lnTo>
                    <a:pt x="8377" y="4445"/>
                  </a:lnTo>
                  <a:lnTo>
                    <a:pt x="8304" y="4274"/>
                  </a:lnTo>
                  <a:lnTo>
                    <a:pt x="8231" y="4103"/>
                  </a:lnTo>
                  <a:lnTo>
                    <a:pt x="8182" y="3908"/>
                  </a:lnTo>
                  <a:lnTo>
                    <a:pt x="8157" y="3737"/>
                  </a:lnTo>
                  <a:lnTo>
                    <a:pt x="8157" y="3517"/>
                  </a:lnTo>
                  <a:lnTo>
                    <a:pt x="8157" y="3322"/>
                  </a:lnTo>
                  <a:lnTo>
                    <a:pt x="8182" y="3126"/>
                  </a:lnTo>
                  <a:lnTo>
                    <a:pt x="8231" y="2955"/>
                  </a:lnTo>
                  <a:lnTo>
                    <a:pt x="8304" y="2760"/>
                  </a:lnTo>
                  <a:lnTo>
                    <a:pt x="8377" y="2589"/>
                  </a:lnTo>
                  <a:lnTo>
                    <a:pt x="8475" y="2442"/>
                  </a:lnTo>
                  <a:lnTo>
                    <a:pt x="8597" y="2271"/>
                  </a:lnTo>
                  <a:lnTo>
                    <a:pt x="8719" y="2149"/>
                  </a:lnTo>
                  <a:lnTo>
                    <a:pt x="8866" y="2027"/>
                  </a:lnTo>
                  <a:lnTo>
                    <a:pt x="9012" y="1905"/>
                  </a:lnTo>
                  <a:lnTo>
                    <a:pt x="9183" y="1807"/>
                  </a:lnTo>
                  <a:lnTo>
                    <a:pt x="9354" y="1734"/>
                  </a:lnTo>
                  <a:lnTo>
                    <a:pt x="9525" y="1661"/>
                  </a:lnTo>
                  <a:lnTo>
                    <a:pt x="9720" y="1612"/>
                  </a:lnTo>
                  <a:lnTo>
                    <a:pt x="9916" y="1588"/>
                  </a:lnTo>
                  <a:lnTo>
                    <a:pt x="10111" y="1563"/>
                  </a:lnTo>
                  <a:close/>
                  <a:moveTo>
                    <a:pt x="0" y="0"/>
                  </a:moveTo>
                  <a:lnTo>
                    <a:pt x="0" y="9232"/>
                  </a:lnTo>
                  <a:lnTo>
                    <a:pt x="3248" y="5080"/>
                  </a:lnTo>
                  <a:lnTo>
                    <a:pt x="3346" y="4958"/>
                  </a:lnTo>
                  <a:lnTo>
                    <a:pt x="3468" y="4885"/>
                  </a:lnTo>
                  <a:lnTo>
                    <a:pt x="3590" y="4836"/>
                  </a:lnTo>
                  <a:lnTo>
                    <a:pt x="3737" y="4811"/>
                  </a:lnTo>
                  <a:lnTo>
                    <a:pt x="3859" y="4836"/>
                  </a:lnTo>
                  <a:lnTo>
                    <a:pt x="4005" y="4885"/>
                  </a:lnTo>
                  <a:lnTo>
                    <a:pt x="4128" y="4958"/>
                  </a:lnTo>
                  <a:lnTo>
                    <a:pt x="4225" y="5080"/>
                  </a:lnTo>
                  <a:lnTo>
                    <a:pt x="9647" y="12016"/>
                  </a:lnTo>
                  <a:lnTo>
                    <a:pt x="10233" y="12016"/>
                  </a:lnTo>
                  <a:lnTo>
                    <a:pt x="10087" y="11772"/>
                  </a:lnTo>
                  <a:lnTo>
                    <a:pt x="8157" y="9305"/>
                  </a:lnTo>
                  <a:lnTo>
                    <a:pt x="9403" y="7718"/>
                  </a:lnTo>
                  <a:lnTo>
                    <a:pt x="9501" y="7596"/>
                  </a:lnTo>
                  <a:lnTo>
                    <a:pt x="9623" y="7522"/>
                  </a:lnTo>
                  <a:lnTo>
                    <a:pt x="9745" y="7473"/>
                  </a:lnTo>
                  <a:lnTo>
                    <a:pt x="9891" y="7449"/>
                  </a:lnTo>
                  <a:lnTo>
                    <a:pt x="10014" y="7473"/>
                  </a:lnTo>
                  <a:lnTo>
                    <a:pt x="10160" y="7522"/>
                  </a:lnTo>
                  <a:lnTo>
                    <a:pt x="10282" y="7596"/>
                  </a:lnTo>
                  <a:lnTo>
                    <a:pt x="10380" y="7718"/>
                  </a:lnTo>
                  <a:lnTo>
                    <a:pt x="13750" y="12016"/>
                  </a:lnTo>
                  <a:lnTo>
                    <a:pt x="14068" y="12016"/>
                  </a:lnTo>
                  <a:lnTo>
                    <a:pt x="14068" y="0"/>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grpSp>
      <p:sp>
        <p:nvSpPr>
          <p:cNvPr id="245" name="Shape 245"/>
          <p:cNvSpPr/>
          <p:nvPr/>
        </p:nvSpPr>
        <p:spPr>
          <a:xfrm>
            <a:off x="3701604" y="4715823"/>
            <a:ext cx="386921" cy="304241"/>
          </a:xfrm>
          <a:custGeom>
            <a:avLst/>
            <a:gdLst/>
            <a:ahLst/>
            <a:cxnLst/>
            <a:rect l="0" t="0" r="0" b="0"/>
            <a:pathLst>
              <a:path w="18513" h="14557" extrusionOk="0">
                <a:moveTo>
                  <a:pt x="9159" y="2125"/>
                </a:moveTo>
                <a:lnTo>
                  <a:pt x="9403" y="2150"/>
                </a:lnTo>
                <a:lnTo>
                  <a:pt x="9672" y="2198"/>
                </a:lnTo>
                <a:lnTo>
                  <a:pt x="9916" y="2272"/>
                </a:lnTo>
                <a:lnTo>
                  <a:pt x="10160" y="2345"/>
                </a:lnTo>
                <a:lnTo>
                  <a:pt x="10404" y="2443"/>
                </a:lnTo>
                <a:lnTo>
                  <a:pt x="10624" y="2565"/>
                </a:lnTo>
                <a:lnTo>
                  <a:pt x="10820" y="2687"/>
                </a:lnTo>
                <a:lnTo>
                  <a:pt x="10893" y="2760"/>
                </a:lnTo>
                <a:lnTo>
                  <a:pt x="10942" y="2858"/>
                </a:lnTo>
                <a:lnTo>
                  <a:pt x="10942" y="2956"/>
                </a:lnTo>
                <a:lnTo>
                  <a:pt x="10917" y="3078"/>
                </a:lnTo>
                <a:lnTo>
                  <a:pt x="10844" y="3151"/>
                </a:lnTo>
                <a:lnTo>
                  <a:pt x="10771" y="3200"/>
                </a:lnTo>
                <a:lnTo>
                  <a:pt x="10698" y="3224"/>
                </a:lnTo>
                <a:lnTo>
                  <a:pt x="10600" y="3175"/>
                </a:lnTo>
                <a:lnTo>
                  <a:pt x="10404" y="3053"/>
                </a:lnTo>
                <a:lnTo>
                  <a:pt x="10209" y="2956"/>
                </a:lnTo>
                <a:lnTo>
                  <a:pt x="10014" y="2882"/>
                </a:lnTo>
                <a:lnTo>
                  <a:pt x="9794" y="2809"/>
                </a:lnTo>
                <a:lnTo>
                  <a:pt x="9574" y="2760"/>
                </a:lnTo>
                <a:lnTo>
                  <a:pt x="9354" y="2711"/>
                </a:lnTo>
                <a:lnTo>
                  <a:pt x="9110" y="2687"/>
                </a:lnTo>
                <a:lnTo>
                  <a:pt x="8646" y="2687"/>
                </a:lnTo>
                <a:lnTo>
                  <a:pt x="8426" y="2711"/>
                </a:lnTo>
                <a:lnTo>
                  <a:pt x="8206" y="2760"/>
                </a:lnTo>
                <a:lnTo>
                  <a:pt x="7987" y="2809"/>
                </a:lnTo>
                <a:lnTo>
                  <a:pt x="7767" y="2882"/>
                </a:lnTo>
                <a:lnTo>
                  <a:pt x="7547" y="2956"/>
                </a:lnTo>
                <a:lnTo>
                  <a:pt x="7352" y="3053"/>
                </a:lnTo>
                <a:lnTo>
                  <a:pt x="7181" y="3175"/>
                </a:lnTo>
                <a:lnTo>
                  <a:pt x="7107" y="3200"/>
                </a:lnTo>
                <a:lnTo>
                  <a:pt x="7059" y="3224"/>
                </a:lnTo>
                <a:lnTo>
                  <a:pt x="7010" y="3200"/>
                </a:lnTo>
                <a:lnTo>
                  <a:pt x="6936" y="3175"/>
                </a:lnTo>
                <a:lnTo>
                  <a:pt x="6888" y="3127"/>
                </a:lnTo>
                <a:lnTo>
                  <a:pt x="6863" y="3078"/>
                </a:lnTo>
                <a:lnTo>
                  <a:pt x="6839" y="2956"/>
                </a:lnTo>
                <a:lnTo>
                  <a:pt x="6839" y="2858"/>
                </a:lnTo>
                <a:lnTo>
                  <a:pt x="6888" y="2760"/>
                </a:lnTo>
                <a:lnTo>
                  <a:pt x="6936" y="2687"/>
                </a:lnTo>
                <a:lnTo>
                  <a:pt x="7156" y="2565"/>
                </a:lnTo>
                <a:lnTo>
                  <a:pt x="7376" y="2443"/>
                </a:lnTo>
                <a:lnTo>
                  <a:pt x="7620" y="2345"/>
                </a:lnTo>
                <a:lnTo>
                  <a:pt x="7864" y="2272"/>
                </a:lnTo>
                <a:lnTo>
                  <a:pt x="8109" y="2198"/>
                </a:lnTo>
                <a:lnTo>
                  <a:pt x="8377" y="2150"/>
                </a:lnTo>
                <a:lnTo>
                  <a:pt x="8622" y="2125"/>
                </a:lnTo>
                <a:close/>
                <a:moveTo>
                  <a:pt x="3761" y="5373"/>
                </a:moveTo>
                <a:lnTo>
                  <a:pt x="3884" y="5398"/>
                </a:lnTo>
                <a:lnTo>
                  <a:pt x="4030" y="5447"/>
                </a:lnTo>
                <a:lnTo>
                  <a:pt x="4128" y="5496"/>
                </a:lnTo>
                <a:lnTo>
                  <a:pt x="4250" y="5569"/>
                </a:lnTo>
                <a:lnTo>
                  <a:pt x="4323" y="5691"/>
                </a:lnTo>
                <a:lnTo>
                  <a:pt x="4372" y="5789"/>
                </a:lnTo>
                <a:lnTo>
                  <a:pt x="4421" y="5911"/>
                </a:lnTo>
                <a:lnTo>
                  <a:pt x="4445" y="6057"/>
                </a:lnTo>
                <a:lnTo>
                  <a:pt x="4421" y="6204"/>
                </a:lnTo>
                <a:lnTo>
                  <a:pt x="4372" y="6326"/>
                </a:lnTo>
                <a:lnTo>
                  <a:pt x="4323" y="6448"/>
                </a:lnTo>
                <a:lnTo>
                  <a:pt x="4250" y="6546"/>
                </a:lnTo>
                <a:lnTo>
                  <a:pt x="4128" y="6619"/>
                </a:lnTo>
                <a:lnTo>
                  <a:pt x="4030" y="6692"/>
                </a:lnTo>
                <a:lnTo>
                  <a:pt x="3884" y="6717"/>
                </a:lnTo>
                <a:lnTo>
                  <a:pt x="3761" y="6741"/>
                </a:lnTo>
                <a:lnTo>
                  <a:pt x="3615" y="6717"/>
                </a:lnTo>
                <a:lnTo>
                  <a:pt x="3493" y="6692"/>
                </a:lnTo>
                <a:lnTo>
                  <a:pt x="3371" y="6619"/>
                </a:lnTo>
                <a:lnTo>
                  <a:pt x="3273" y="6546"/>
                </a:lnTo>
                <a:lnTo>
                  <a:pt x="3200" y="6448"/>
                </a:lnTo>
                <a:lnTo>
                  <a:pt x="3126" y="6326"/>
                </a:lnTo>
                <a:lnTo>
                  <a:pt x="3102" y="6204"/>
                </a:lnTo>
                <a:lnTo>
                  <a:pt x="3078" y="6057"/>
                </a:lnTo>
                <a:lnTo>
                  <a:pt x="3102" y="5911"/>
                </a:lnTo>
                <a:lnTo>
                  <a:pt x="3126" y="5789"/>
                </a:lnTo>
                <a:lnTo>
                  <a:pt x="3200" y="5691"/>
                </a:lnTo>
                <a:lnTo>
                  <a:pt x="3273" y="5569"/>
                </a:lnTo>
                <a:lnTo>
                  <a:pt x="3371" y="5496"/>
                </a:lnTo>
                <a:lnTo>
                  <a:pt x="3493" y="5447"/>
                </a:lnTo>
                <a:lnTo>
                  <a:pt x="3615" y="5398"/>
                </a:lnTo>
                <a:lnTo>
                  <a:pt x="3761" y="5373"/>
                </a:lnTo>
                <a:close/>
                <a:moveTo>
                  <a:pt x="17609" y="6741"/>
                </a:moveTo>
                <a:lnTo>
                  <a:pt x="17609" y="6790"/>
                </a:lnTo>
                <a:lnTo>
                  <a:pt x="17585" y="6888"/>
                </a:lnTo>
                <a:lnTo>
                  <a:pt x="17560" y="6937"/>
                </a:lnTo>
                <a:lnTo>
                  <a:pt x="17512" y="7010"/>
                </a:lnTo>
                <a:lnTo>
                  <a:pt x="17365" y="7132"/>
                </a:lnTo>
                <a:lnTo>
                  <a:pt x="17365" y="7132"/>
                </a:lnTo>
                <a:lnTo>
                  <a:pt x="17389" y="7010"/>
                </a:lnTo>
                <a:lnTo>
                  <a:pt x="17414" y="6863"/>
                </a:lnTo>
                <a:lnTo>
                  <a:pt x="17463" y="6790"/>
                </a:lnTo>
                <a:lnTo>
                  <a:pt x="17512" y="6766"/>
                </a:lnTo>
                <a:lnTo>
                  <a:pt x="17560" y="6741"/>
                </a:lnTo>
                <a:close/>
                <a:moveTo>
                  <a:pt x="4836" y="0"/>
                </a:moveTo>
                <a:lnTo>
                  <a:pt x="4738" y="196"/>
                </a:lnTo>
                <a:lnTo>
                  <a:pt x="4641" y="391"/>
                </a:lnTo>
                <a:lnTo>
                  <a:pt x="4543" y="684"/>
                </a:lnTo>
                <a:lnTo>
                  <a:pt x="4445" y="1002"/>
                </a:lnTo>
                <a:lnTo>
                  <a:pt x="4396" y="1393"/>
                </a:lnTo>
                <a:lnTo>
                  <a:pt x="4372" y="1783"/>
                </a:lnTo>
                <a:lnTo>
                  <a:pt x="4372" y="2003"/>
                </a:lnTo>
                <a:lnTo>
                  <a:pt x="4421" y="2223"/>
                </a:lnTo>
                <a:lnTo>
                  <a:pt x="4079" y="2443"/>
                </a:lnTo>
                <a:lnTo>
                  <a:pt x="3688" y="2736"/>
                </a:lnTo>
                <a:lnTo>
                  <a:pt x="3273" y="3151"/>
                </a:lnTo>
                <a:lnTo>
                  <a:pt x="2833" y="3615"/>
                </a:lnTo>
                <a:lnTo>
                  <a:pt x="2418" y="4128"/>
                </a:lnTo>
                <a:lnTo>
                  <a:pt x="2027" y="4665"/>
                </a:lnTo>
                <a:lnTo>
                  <a:pt x="1856" y="4958"/>
                </a:lnTo>
                <a:lnTo>
                  <a:pt x="1710" y="5251"/>
                </a:lnTo>
                <a:lnTo>
                  <a:pt x="1563" y="5544"/>
                </a:lnTo>
                <a:lnTo>
                  <a:pt x="1466" y="5813"/>
                </a:lnTo>
                <a:lnTo>
                  <a:pt x="562" y="5813"/>
                </a:lnTo>
                <a:lnTo>
                  <a:pt x="464" y="5838"/>
                </a:lnTo>
                <a:lnTo>
                  <a:pt x="342" y="5862"/>
                </a:lnTo>
                <a:lnTo>
                  <a:pt x="244" y="5911"/>
                </a:lnTo>
                <a:lnTo>
                  <a:pt x="171" y="5984"/>
                </a:lnTo>
                <a:lnTo>
                  <a:pt x="98" y="6057"/>
                </a:lnTo>
                <a:lnTo>
                  <a:pt x="49" y="6155"/>
                </a:lnTo>
                <a:lnTo>
                  <a:pt x="25" y="6277"/>
                </a:lnTo>
                <a:lnTo>
                  <a:pt x="0" y="6375"/>
                </a:lnTo>
                <a:lnTo>
                  <a:pt x="0" y="8622"/>
                </a:lnTo>
                <a:lnTo>
                  <a:pt x="25" y="8744"/>
                </a:lnTo>
                <a:lnTo>
                  <a:pt x="49" y="8842"/>
                </a:lnTo>
                <a:lnTo>
                  <a:pt x="98" y="8939"/>
                </a:lnTo>
                <a:lnTo>
                  <a:pt x="171" y="9013"/>
                </a:lnTo>
                <a:lnTo>
                  <a:pt x="244" y="9086"/>
                </a:lnTo>
                <a:lnTo>
                  <a:pt x="342" y="9135"/>
                </a:lnTo>
                <a:lnTo>
                  <a:pt x="464" y="9183"/>
                </a:lnTo>
                <a:lnTo>
                  <a:pt x="1514" y="9183"/>
                </a:lnTo>
                <a:lnTo>
                  <a:pt x="1588" y="9379"/>
                </a:lnTo>
                <a:lnTo>
                  <a:pt x="1685" y="9599"/>
                </a:lnTo>
                <a:lnTo>
                  <a:pt x="1930" y="10014"/>
                </a:lnTo>
                <a:lnTo>
                  <a:pt x="2223" y="10405"/>
                </a:lnTo>
                <a:lnTo>
                  <a:pt x="2589" y="10795"/>
                </a:lnTo>
                <a:lnTo>
                  <a:pt x="2980" y="11162"/>
                </a:lnTo>
                <a:lnTo>
                  <a:pt x="3419" y="11504"/>
                </a:lnTo>
                <a:lnTo>
                  <a:pt x="3908" y="11821"/>
                </a:lnTo>
                <a:lnTo>
                  <a:pt x="4421" y="12065"/>
                </a:lnTo>
                <a:lnTo>
                  <a:pt x="4421" y="14557"/>
                </a:lnTo>
                <a:lnTo>
                  <a:pt x="5105" y="14557"/>
                </a:lnTo>
                <a:lnTo>
                  <a:pt x="6326" y="12896"/>
                </a:lnTo>
                <a:lnTo>
                  <a:pt x="6936" y="13067"/>
                </a:lnTo>
                <a:lnTo>
                  <a:pt x="7571" y="13164"/>
                </a:lnTo>
                <a:lnTo>
                  <a:pt x="8231" y="13238"/>
                </a:lnTo>
                <a:lnTo>
                  <a:pt x="8890" y="13262"/>
                </a:lnTo>
                <a:lnTo>
                  <a:pt x="9550" y="13238"/>
                </a:lnTo>
                <a:lnTo>
                  <a:pt x="10209" y="13164"/>
                </a:lnTo>
                <a:lnTo>
                  <a:pt x="10844" y="13067"/>
                </a:lnTo>
                <a:lnTo>
                  <a:pt x="11455" y="12896"/>
                </a:lnTo>
                <a:lnTo>
                  <a:pt x="12627" y="14557"/>
                </a:lnTo>
                <a:lnTo>
                  <a:pt x="13384" y="14557"/>
                </a:lnTo>
                <a:lnTo>
                  <a:pt x="13384" y="12065"/>
                </a:lnTo>
                <a:lnTo>
                  <a:pt x="13726" y="11919"/>
                </a:lnTo>
                <a:lnTo>
                  <a:pt x="14044" y="11748"/>
                </a:lnTo>
                <a:lnTo>
                  <a:pt x="14337" y="11577"/>
                </a:lnTo>
                <a:lnTo>
                  <a:pt x="14630" y="11382"/>
                </a:lnTo>
                <a:lnTo>
                  <a:pt x="14898" y="11162"/>
                </a:lnTo>
                <a:lnTo>
                  <a:pt x="15143" y="10942"/>
                </a:lnTo>
                <a:lnTo>
                  <a:pt x="15387" y="10698"/>
                </a:lnTo>
                <a:lnTo>
                  <a:pt x="15607" y="10429"/>
                </a:lnTo>
                <a:lnTo>
                  <a:pt x="15778" y="10160"/>
                </a:lnTo>
                <a:lnTo>
                  <a:pt x="15949" y="9892"/>
                </a:lnTo>
                <a:lnTo>
                  <a:pt x="16119" y="9599"/>
                </a:lnTo>
                <a:lnTo>
                  <a:pt x="16242" y="9281"/>
                </a:lnTo>
                <a:lnTo>
                  <a:pt x="16364" y="8964"/>
                </a:lnTo>
                <a:lnTo>
                  <a:pt x="16437" y="8622"/>
                </a:lnTo>
                <a:lnTo>
                  <a:pt x="16510" y="8280"/>
                </a:lnTo>
                <a:lnTo>
                  <a:pt x="16559" y="7938"/>
                </a:lnTo>
                <a:lnTo>
                  <a:pt x="16974" y="7938"/>
                </a:lnTo>
                <a:lnTo>
                  <a:pt x="17096" y="7913"/>
                </a:lnTo>
                <a:lnTo>
                  <a:pt x="17316" y="8109"/>
                </a:lnTo>
                <a:lnTo>
                  <a:pt x="17536" y="8231"/>
                </a:lnTo>
                <a:lnTo>
                  <a:pt x="17780" y="8329"/>
                </a:lnTo>
                <a:lnTo>
                  <a:pt x="18024" y="8353"/>
                </a:lnTo>
                <a:lnTo>
                  <a:pt x="18171" y="8353"/>
                </a:lnTo>
                <a:lnTo>
                  <a:pt x="18318" y="8304"/>
                </a:lnTo>
                <a:lnTo>
                  <a:pt x="18415" y="8255"/>
                </a:lnTo>
                <a:lnTo>
                  <a:pt x="18464" y="8158"/>
                </a:lnTo>
                <a:lnTo>
                  <a:pt x="18513" y="8060"/>
                </a:lnTo>
                <a:lnTo>
                  <a:pt x="18488" y="7962"/>
                </a:lnTo>
                <a:lnTo>
                  <a:pt x="18440" y="7865"/>
                </a:lnTo>
                <a:lnTo>
                  <a:pt x="18342" y="7791"/>
                </a:lnTo>
                <a:lnTo>
                  <a:pt x="18244" y="7767"/>
                </a:lnTo>
                <a:lnTo>
                  <a:pt x="18147" y="7767"/>
                </a:lnTo>
                <a:lnTo>
                  <a:pt x="18024" y="7791"/>
                </a:lnTo>
                <a:lnTo>
                  <a:pt x="17902" y="7767"/>
                </a:lnTo>
                <a:lnTo>
                  <a:pt x="17756" y="7718"/>
                </a:lnTo>
                <a:lnTo>
                  <a:pt x="17634" y="7645"/>
                </a:lnTo>
                <a:lnTo>
                  <a:pt x="17780" y="7523"/>
                </a:lnTo>
                <a:lnTo>
                  <a:pt x="17927" y="7376"/>
                </a:lnTo>
                <a:lnTo>
                  <a:pt x="18049" y="7230"/>
                </a:lnTo>
                <a:lnTo>
                  <a:pt x="18122" y="7059"/>
                </a:lnTo>
                <a:lnTo>
                  <a:pt x="18171" y="6888"/>
                </a:lnTo>
                <a:lnTo>
                  <a:pt x="18171" y="6717"/>
                </a:lnTo>
                <a:lnTo>
                  <a:pt x="18147" y="6546"/>
                </a:lnTo>
                <a:lnTo>
                  <a:pt x="18073" y="6424"/>
                </a:lnTo>
                <a:lnTo>
                  <a:pt x="18000" y="6326"/>
                </a:lnTo>
                <a:lnTo>
                  <a:pt x="17902" y="6253"/>
                </a:lnTo>
                <a:lnTo>
                  <a:pt x="17805" y="6204"/>
                </a:lnTo>
                <a:lnTo>
                  <a:pt x="17683" y="6179"/>
                </a:lnTo>
                <a:lnTo>
                  <a:pt x="17560" y="6179"/>
                </a:lnTo>
                <a:lnTo>
                  <a:pt x="17438" y="6204"/>
                </a:lnTo>
                <a:lnTo>
                  <a:pt x="17341" y="6228"/>
                </a:lnTo>
                <a:lnTo>
                  <a:pt x="17243" y="6277"/>
                </a:lnTo>
                <a:lnTo>
                  <a:pt x="17145" y="6326"/>
                </a:lnTo>
                <a:lnTo>
                  <a:pt x="17048" y="6424"/>
                </a:lnTo>
                <a:lnTo>
                  <a:pt x="16974" y="6497"/>
                </a:lnTo>
                <a:lnTo>
                  <a:pt x="16925" y="6619"/>
                </a:lnTo>
                <a:lnTo>
                  <a:pt x="16852" y="6790"/>
                </a:lnTo>
                <a:lnTo>
                  <a:pt x="16803" y="6985"/>
                </a:lnTo>
                <a:lnTo>
                  <a:pt x="16803" y="7181"/>
                </a:lnTo>
                <a:lnTo>
                  <a:pt x="16828" y="7376"/>
                </a:lnTo>
                <a:lnTo>
                  <a:pt x="16706" y="7376"/>
                </a:lnTo>
                <a:lnTo>
                  <a:pt x="16584" y="7352"/>
                </a:lnTo>
                <a:lnTo>
                  <a:pt x="16559" y="7034"/>
                </a:lnTo>
                <a:lnTo>
                  <a:pt x="16535" y="6717"/>
                </a:lnTo>
                <a:lnTo>
                  <a:pt x="16486" y="6399"/>
                </a:lnTo>
                <a:lnTo>
                  <a:pt x="16413" y="6082"/>
                </a:lnTo>
                <a:lnTo>
                  <a:pt x="16315" y="5764"/>
                </a:lnTo>
                <a:lnTo>
                  <a:pt x="16217" y="5471"/>
                </a:lnTo>
                <a:lnTo>
                  <a:pt x="16095" y="5178"/>
                </a:lnTo>
                <a:lnTo>
                  <a:pt x="15949" y="4885"/>
                </a:lnTo>
                <a:lnTo>
                  <a:pt x="15802" y="4616"/>
                </a:lnTo>
                <a:lnTo>
                  <a:pt x="15631" y="4323"/>
                </a:lnTo>
                <a:lnTo>
                  <a:pt x="15436" y="4079"/>
                </a:lnTo>
                <a:lnTo>
                  <a:pt x="15240" y="3810"/>
                </a:lnTo>
                <a:lnTo>
                  <a:pt x="15020" y="3566"/>
                </a:lnTo>
                <a:lnTo>
                  <a:pt x="14801" y="3322"/>
                </a:lnTo>
                <a:lnTo>
                  <a:pt x="14556" y="3102"/>
                </a:lnTo>
                <a:lnTo>
                  <a:pt x="14312" y="2882"/>
                </a:lnTo>
                <a:lnTo>
                  <a:pt x="14044" y="2663"/>
                </a:lnTo>
                <a:lnTo>
                  <a:pt x="13750" y="2467"/>
                </a:lnTo>
                <a:lnTo>
                  <a:pt x="13457" y="2272"/>
                </a:lnTo>
                <a:lnTo>
                  <a:pt x="13164" y="2101"/>
                </a:lnTo>
                <a:lnTo>
                  <a:pt x="12847" y="1930"/>
                </a:lnTo>
                <a:lnTo>
                  <a:pt x="12529" y="1783"/>
                </a:lnTo>
                <a:lnTo>
                  <a:pt x="12212" y="1637"/>
                </a:lnTo>
                <a:lnTo>
                  <a:pt x="11870" y="1515"/>
                </a:lnTo>
                <a:lnTo>
                  <a:pt x="11528" y="1393"/>
                </a:lnTo>
                <a:lnTo>
                  <a:pt x="11162" y="1295"/>
                </a:lnTo>
                <a:lnTo>
                  <a:pt x="10795" y="1222"/>
                </a:lnTo>
                <a:lnTo>
                  <a:pt x="10429" y="1148"/>
                </a:lnTo>
                <a:lnTo>
                  <a:pt x="10063" y="1099"/>
                </a:lnTo>
                <a:lnTo>
                  <a:pt x="9672" y="1051"/>
                </a:lnTo>
                <a:lnTo>
                  <a:pt x="9281" y="1026"/>
                </a:lnTo>
                <a:lnTo>
                  <a:pt x="8353" y="1026"/>
                </a:lnTo>
                <a:lnTo>
                  <a:pt x="7816" y="1075"/>
                </a:lnTo>
                <a:lnTo>
                  <a:pt x="7278" y="1148"/>
                </a:lnTo>
                <a:lnTo>
                  <a:pt x="6765" y="1270"/>
                </a:lnTo>
                <a:lnTo>
                  <a:pt x="6619" y="1051"/>
                </a:lnTo>
                <a:lnTo>
                  <a:pt x="6472" y="880"/>
                </a:lnTo>
                <a:lnTo>
                  <a:pt x="6301" y="709"/>
                </a:lnTo>
                <a:lnTo>
                  <a:pt x="6155" y="562"/>
                </a:lnTo>
                <a:lnTo>
                  <a:pt x="5984" y="440"/>
                </a:lnTo>
                <a:lnTo>
                  <a:pt x="5837" y="342"/>
                </a:lnTo>
                <a:lnTo>
                  <a:pt x="5520" y="196"/>
                </a:lnTo>
                <a:lnTo>
                  <a:pt x="5251" y="98"/>
                </a:lnTo>
                <a:lnTo>
                  <a:pt x="5031" y="49"/>
                </a:lnTo>
                <a:lnTo>
                  <a:pt x="4836" y="0"/>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grpSp>
        <p:nvGrpSpPr>
          <p:cNvPr id="251" name="Shape 251"/>
          <p:cNvGrpSpPr/>
          <p:nvPr/>
        </p:nvGrpSpPr>
        <p:grpSpPr>
          <a:xfrm>
            <a:off x="3716932" y="2383309"/>
            <a:ext cx="356303" cy="360399"/>
            <a:chOff x="5297950" y="1632050"/>
            <a:chExt cx="426200" cy="431100"/>
          </a:xfrm>
        </p:grpSpPr>
        <p:sp>
          <p:nvSpPr>
            <p:cNvPr id="252" name="Shape 252"/>
            <p:cNvSpPr/>
            <p:nvPr/>
          </p:nvSpPr>
          <p:spPr>
            <a:xfrm>
              <a:off x="5404800" y="1936125"/>
              <a:ext cx="212500" cy="127025"/>
            </a:xfrm>
            <a:custGeom>
              <a:avLst/>
              <a:gdLst/>
              <a:ahLst/>
              <a:cxnLst/>
              <a:rect l="0" t="0" r="0" b="0"/>
              <a:pathLst>
                <a:path w="8500" h="5081" extrusionOk="0">
                  <a:moveTo>
                    <a:pt x="3175" y="1"/>
                  </a:moveTo>
                  <a:lnTo>
                    <a:pt x="3175" y="2834"/>
                  </a:lnTo>
                  <a:lnTo>
                    <a:pt x="2614" y="2956"/>
                  </a:lnTo>
                  <a:lnTo>
                    <a:pt x="2076" y="3102"/>
                  </a:lnTo>
                  <a:lnTo>
                    <a:pt x="1588" y="3298"/>
                  </a:lnTo>
                  <a:lnTo>
                    <a:pt x="1148" y="3493"/>
                  </a:lnTo>
                  <a:lnTo>
                    <a:pt x="782" y="3713"/>
                  </a:lnTo>
                  <a:lnTo>
                    <a:pt x="611" y="3859"/>
                  </a:lnTo>
                  <a:lnTo>
                    <a:pt x="464" y="3982"/>
                  </a:lnTo>
                  <a:lnTo>
                    <a:pt x="318" y="4128"/>
                  </a:lnTo>
                  <a:lnTo>
                    <a:pt x="196" y="4275"/>
                  </a:lnTo>
                  <a:lnTo>
                    <a:pt x="74" y="4421"/>
                  </a:lnTo>
                  <a:lnTo>
                    <a:pt x="0" y="4592"/>
                  </a:lnTo>
                  <a:lnTo>
                    <a:pt x="171" y="4665"/>
                  </a:lnTo>
                  <a:lnTo>
                    <a:pt x="416" y="4739"/>
                  </a:lnTo>
                  <a:lnTo>
                    <a:pt x="782" y="4836"/>
                  </a:lnTo>
                  <a:lnTo>
                    <a:pt x="1344" y="4910"/>
                  </a:lnTo>
                  <a:lnTo>
                    <a:pt x="2101" y="5007"/>
                  </a:lnTo>
                  <a:lnTo>
                    <a:pt x="3053" y="5056"/>
                  </a:lnTo>
                  <a:lnTo>
                    <a:pt x="4250" y="5081"/>
                  </a:lnTo>
                  <a:lnTo>
                    <a:pt x="5447" y="5056"/>
                  </a:lnTo>
                  <a:lnTo>
                    <a:pt x="6399" y="5007"/>
                  </a:lnTo>
                  <a:lnTo>
                    <a:pt x="7156" y="4910"/>
                  </a:lnTo>
                  <a:lnTo>
                    <a:pt x="7718" y="4836"/>
                  </a:lnTo>
                  <a:lnTo>
                    <a:pt x="8084" y="4739"/>
                  </a:lnTo>
                  <a:lnTo>
                    <a:pt x="8329" y="4665"/>
                  </a:lnTo>
                  <a:lnTo>
                    <a:pt x="8500" y="4592"/>
                  </a:lnTo>
                  <a:lnTo>
                    <a:pt x="8426" y="4421"/>
                  </a:lnTo>
                  <a:lnTo>
                    <a:pt x="8304" y="4275"/>
                  </a:lnTo>
                  <a:lnTo>
                    <a:pt x="8182" y="4128"/>
                  </a:lnTo>
                  <a:lnTo>
                    <a:pt x="8036" y="3982"/>
                  </a:lnTo>
                  <a:lnTo>
                    <a:pt x="7889" y="3859"/>
                  </a:lnTo>
                  <a:lnTo>
                    <a:pt x="7718" y="3713"/>
                  </a:lnTo>
                  <a:lnTo>
                    <a:pt x="7352" y="3493"/>
                  </a:lnTo>
                  <a:lnTo>
                    <a:pt x="6912" y="3298"/>
                  </a:lnTo>
                  <a:lnTo>
                    <a:pt x="6424" y="3102"/>
                  </a:lnTo>
                  <a:lnTo>
                    <a:pt x="5886" y="2956"/>
                  </a:lnTo>
                  <a:lnTo>
                    <a:pt x="5325" y="2834"/>
                  </a:lnTo>
                  <a:lnTo>
                    <a:pt x="5325" y="1"/>
                  </a:lnTo>
                  <a:lnTo>
                    <a:pt x="5032" y="49"/>
                  </a:lnTo>
                  <a:lnTo>
                    <a:pt x="4763" y="98"/>
                  </a:lnTo>
                  <a:lnTo>
                    <a:pt x="4250" y="123"/>
                  </a:lnTo>
                  <a:lnTo>
                    <a:pt x="3737" y="98"/>
                  </a:lnTo>
                  <a:lnTo>
                    <a:pt x="3469" y="49"/>
                  </a:lnTo>
                  <a:lnTo>
                    <a:pt x="3175" y="1"/>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sp>
          <p:nvSpPr>
            <p:cNvPr id="253" name="Shape 253"/>
            <p:cNvSpPr/>
            <p:nvPr/>
          </p:nvSpPr>
          <p:spPr>
            <a:xfrm>
              <a:off x="5297950" y="1632050"/>
              <a:ext cx="426200" cy="294950"/>
            </a:xfrm>
            <a:custGeom>
              <a:avLst/>
              <a:gdLst/>
              <a:ahLst/>
              <a:cxnLst/>
              <a:rect l="0" t="0" r="0" b="0"/>
              <a:pathLst>
                <a:path w="17048" h="11798" extrusionOk="0">
                  <a:moveTo>
                    <a:pt x="8524" y="2956"/>
                  </a:moveTo>
                  <a:lnTo>
                    <a:pt x="8573" y="2981"/>
                  </a:lnTo>
                  <a:lnTo>
                    <a:pt x="8622" y="3054"/>
                  </a:lnTo>
                  <a:lnTo>
                    <a:pt x="9086" y="4128"/>
                  </a:lnTo>
                  <a:lnTo>
                    <a:pt x="9135" y="4202"/>
                  </a:lnTo>
                  <a:lnTo>
                    <a:pt x="9208" y="4275"/>
                  </a:lnTo>
                  <a:lnTo>
                    <a:pt x="9306" y="4324"/>
                  </a:lnTo>
                  <a:lnTo>
                    <a:pt x="9403" y="4348"/>
                  </a:lnTo>
                  <a:lnTo>
                    <a:pt x="10576" y="4470"/>
                  </a:lnTo>
                  <a:lnTo>
                    <a:pt x="10649" y="4495"/>
                  </a:lnTo>
                  <a:lnTo>
                    <a:pt x="10698" y="4519"/>
                  </a:lnTo>
                  <a:lnTo>
                    <a:pt x="10673" y="4592"/>
                  </a:lnTo>
                  <a:lnTo>
                    <a:pt x="10624" y="4641"/>
                  </a:lnTo>
                  <a:lnTo>
                    <a:pt x="9745" y="5423"/>
                  </a:lnTo>
                  <a:lnTo>
                    <a:pt x="9696" y="5496"/>
                  </a:lnTo>
                  <a:lnTo>
                    <a:pt x="9648" y="5594"/>
                  </a:lnTo>
                  <a:lnTo>
                    <a:pt x="9623" y="5691"/>
                  </a:lnTo>
                  <a:lnTo>
                    <a:pt x="9623" y="5789"/>
                  </a:lnTo>
                  <a:lnTo>
                    <a:pt x="9892" y="6961"/>
                  </a:lnTo>
                  <a:lnTo>
                    <a:pt x="9892" y="7035"/>
                  </a:lnTo>
                  <a:lnTo>
                    <a:pt x="9867" y="7084"/>
                  </a:lnTo>
                  <a:lnTo>
                    <a:pt x="9818" y="7084"/>
                  </a:lnTo>
                  <a:lnTo>
                    <a:pt x="9745" y="7059"/>
                  </a:lnTo>
                  <a:lnTo>
                    <a:pt x="8719" y="6473"/>
                  </a:lnTo>
                  <a:lnTo>
                    <a:pt x="8622" y="6424"/>
                  </a:lnTo>
                  <a:lnTo>
                    <a:pt x="8426" y="6424"/>
                  </a:lnTo>
                  <a:lnTo>
                    <a:pt x="8329" y="6473"/>
                  </a:lnTo>
                  <a:lnTo>
                    <a:pt x="7303" y="7059"/>
                  </a:lnTo>
                  <a:lnTo>
                    <a:pt x="7230" y="7084"/>
                  </a:lnTo>
                  <a:lnTo>
                    <a:pt x="7181" y="7084"/>
                  </a:lnTo>
                  <a:lnTo>
                    <a:pt x="7156" y="7035"/>
                  </a:lnTo>
                  <a:lnTo>
                    <a:pt x="7156" y="6961"/>
                  </a:lnTo>
                  <a:lnTo>
                    <a:pt x="7425" y="5789"/>
                  </a:lnTo>
                  <a:lnTo>
                    <a:pt x="7425" y="5691"/>
                  </a:lnTo>
                  <a:lnTo>
                    <a:pt x="7401" y="5594"/>
                  </a:lnTo>
                  <a:lnTo>
                    <a:pt x="7352" y="5496"/>
                  </a:lnTo>
                  <a:lnTo>
                    <a:pt x="7303" y="5423"/>
                  </a:lnTo>
                  <a:lnTo>
                    <a:pt x="6424" y="4641"/>
                  </a:lnTo>
                  <a:lnTo>
                    <a:pt x="6375" y="4592"/>
                  </a:lnTo>
                  <a:lnTo>
                    <a:pt x="6350" y="4519"/>
                  </a:lnTo>
                  <a:lnTo>
                    <a:pt x="6399" y="4495"/>
                  </a:lnTo>
                  <a:lnTo>
                    <a:pt x="6473" y="4470"/>
                  </a:lnTo>
                  <a:lnTo>
                    <a:pt x="7645" y="4348"/>
                  </a:lnTo>
                  <a:lnTo>
                    <a:pt x="7743" y="4324"/>
                  </a:lnTo>
                  <a:lnTo>
                    <a:pt x="7840" y="4275"/>
                  </a:lnTo>
                  <a:lnTo>
                    <a:pt x="7913" y="4202"/>
                  </a:lnTo>
                  <a:lnTo>
                    <a:pt x="7962" y="4128"/>
                  </a:lnTo>
                  <a:lnTo>
                    <a:pt x="8426" y="3054"/>
                  </a:lnTo>
                  <a:lnTo>
                    <a:pt x="8475" y="2981"/>
                  </a:lnTo>
                  <a:lnTo>
                    <a:pt x="8524" y="2956"/>
                  </a:lnTo>
                  <a:close/>
                  <a:moveTo>
                    <a:pt x="15973" y="2150"/>
                  </a:moveTo>
                  <a:lnTo>
                    <a:pt x="15973" y="2516"/>
                  </a:lnTo>
                  <a:lnTo>
                    <a:pt x="15924" y="2932"/>
                  </a:lnTo>
                  <a:lnTo>
                    <a:pt x="15875" y="3371"/>
                  </a:lnTo>
                  <a:lnTo>
                    <a:pt x="15802" y="3835"/>
                  </a:lnTo>
                  <a:lnTo>
                    <a:pt x="15704" y="4299"/>
                  </a:lnTo>
                  <a:lnTo>
                    <a:pt x="15558" y="4788"/>
                  </a:lnTo>
                  <a:lnTo>
                    <a:pt x="15411" y="5252"/>
                  </a:lnTo>
                  <a:lnTo>
                    <a:pt x="15216" y="5740"/>
                  </a:lnTo>
                  <a:lnTo>
                    <a:pt x="14996" y="6204"/>
                  </a:lnTo>
                  <a:lnTo>
                    <a:pt x="14752" y="6620"/>
                  </a:lnTo>
                  <a:lnTo>
                    <a:pt x="14459" y="7035"/>
                  </a:lnTo>
                  <a:lnTo>
                    <a:pt x="14141" y="7426"/>
                  </a:lnTo>
                  <a:lnTo>
                    <a:pt x="13799" y="7767"/>
                  </a:lnTo>
                  <a:lnTo>
                    <a:pt x="13604" y="7914"/>
                  </a:lnTo>
                  <a:lnTo>
                    <a:pt x="13409" y="8061"/>
                  </a:lnTo>
                  <a:lnTo>
                    <a:pt x="13213" y="8183"/>
                  </a:lnTo>
                  <a:lnTo>
                    <a:pt x="12993" y="8305"/>
                  </a:lnTo>
                  <a:lnTo>
                    <a:pt x="12774" y="8402"/>
                  </a:lnTo>
                  <a:lnTo>
                    <a:pt x="12529" y="8476"/>
                  </a:lnTo>
                  <a:lnTo>
                    <a:pt x="12529" y="8476"/>
                  </a:lnTo>
                  <a:lnTo>
                    <a:pt x="12823" y="7767"/>
                  </a:lnTo>
                  <a:lnTo>
                    <a:pt x="13042" y="7059"/>
                  </a:lnTo>
                  <a:lnTo>
                    <a:pt x="13262" y="6351"/>
                  </a:lnTo>
                  <a:lnTo>
                    <a:pt x="13433" y="5618"/>
                  </a:lnTo>
                  <a:lnTo>
                    <a:pt x="13555" y="4837"/>
                  </a:lnTo>
                  <a:lnTo>
                    <a:pt x="13677" y="4031"/>
                  </a:lnTo>
                  <a:lnTo>
                    <a:pt x="13751" y="3127"/>
                  </a:lnTo>
                  <a:lnTo>
                    <a:pt x="13799" y="2150"/>
                  </a:lnTo>
                  <a:close/>
                  <a:moveTo>
                    <a:pt x="3249" y="2150"/>
                  </a:moveTo>
                  <a:lnTo>
                    <a:pt x="3298" y="3127"/>
                  </a:lnTo>
                  <a:lnTo>
                    <a:pt x="3371" y="4031"/>
                  </a:lnTo>
                  <a:lnTo>
                    <a:pt x="3493" y="4837"/>
                  </a:lnTo>
                  <a:lnTo>
                    <a:pt x="3615" y="5618"/>
                  </a:lnTo>
                  <a:lnTo>
                    <a:pt x="3786" y="6351"/>
                  </a:lnTo>
                  <a:lnTo>
                    <a:pt x="4006" y="7059"/>
                  </a:lnTo>
                  <a:lnTo>
                    <a:pt x="4226" y="7767"/>
                  </a:lnTo>
                  <a:lnTo>
                    <a:pt x="4519" y="8476"/>
                  </a:lnTo>
                  <a:lnTo>
                    <a:pt x="4274" y="8402"/>
                  </a:lnTo>
                  <a:lnTo>
                    <a:pt x="4055" y="8305"/>
                  </a:lnTo>
                  <a:lnTo>
                    <a:pt x="3835" y="8183"/>
                  </a:lnTo>
                  <a:lnTo>
                    <a:pt x="3639" y="8061"/>
                  </a:lnTo>
                  <a:lnTo>
                    <a:pt x="3444" y="7914"/>
                  </a:lnTo>
                  <a:lnTo>
                    <a:pt x="3249" y="7767"/>
                  </a:lnTo>
                  <a:lnTo>
                    <a:pt x="2907" y="7426"/>
                  </a:lnTo>
                  <a:lnTo>
                    <a:pt x="2589" y="7035"/>
                  </a:lnTo>
                  <a:lnTo>
                    <a:pt x="2296" y="6620"/>
                  </a:lnTo>
                  <a:lnTo>
                    <a:pt x="2052" y="6204"/>
                  </a:lnTo>
                  <a:lnTo>
                    <a:pt x="1832" y="5740"/>
                  </a:lnTo>
                  <a:lnTo>
                    <a:pt x="1637" y="5252"/>
                  </a:lnTo>
                  <a:lnTo>
                    <a:pt x="1490" y="4788"/>
                  </a:lnTo>
                  <a:lnTo>
                    <a:pt x="1344" y="4299"/>
                  </a:lnTo>
                  <a:lnTo>
                    <a:pt x="1246" y="3835"/>
                  </a:lnTo>
                  <a:lnTo>
                    <a:pt x="1173" y="3371"/>
                  </a:lnTo>
                  <a:lnTo>
                    <a:pt x="1124" y="2932"/>
                  </a:lnTo>
                  <a:lnTo>
                    <a:pt x="1075" y="2516"/>
                  </a:lnTo>
                  <a:lnTo>
                    <a:pt x="1075" y="2150"/>
                  </a:lnTo>
                  <a:close/>
                  <a:moveTo>
                    <a:pt x="3737" y="1"/>
                  </a:moveTo>
                  <a:lnTo>
                    <a:pt x="3639" y="25"/>
                  </a:lnTo>
                  <a:lnTo>
                    <a:pt x="3542" y="50"/>
                  </a:lnTo>
                  <a:lnTo>
                    <a:pt x="3444" y="99"/>
                  </a:lnTo>
                  <a:lnTo>
                    <a:pt x="3371" y="147"/>
                  </a:lnTo>
                  <a:lnTo>
                    <a:pt x="3322" y="221"/>
                  </a:lnTo>
                  <a:lnTo>
                    <a:pt x="3249" y="294"/>
                  </a:lnTo>
                  <a:lnTo>
                    <a:pt x="3224" y="392"/>
                  </a:lnTo>
                  <a:lnTo>
                    <a:pt x="3200" y="489"/>
                  </a:lnTo>
                  <a:lnTo>
                    <a:pt x="3224" y="1076"/>
                  </a:lnTo>
                  <a:lnTo>
                    <a:pt x="1075" y="1076"/>
                  </a:lnTo>
                  <a:lnTo>
                    <a:pt x="855" y="1100"/>
                  </a:lnTo>
                  <a:lnTo>
                    <a:pt x="660" y="1149"/>
                  </a:lnTo>
                  <a:lnTo>
                    <a:pt x="489" y="1246"/>
                  </a:lnTo>
                  <a:lnTo>
                    <a:pt x="318" y="1393"/>
                  </a:lnTo>
                  <a:lnTo>
                    <a:pt x="196" y="1540"/>
                  </a:lnTo>
                  <a:lnTo>
                    <a:pt x="98" y="1735"/>
                  </a:lnTo>
                  <a:lnTo>
                    <a:pt x="25" y="1930"/>
                  </a:lnTo>
                  <a:lnTo>
                    <a:pt x="0" y="2150"/>
                  </a:lnTo>
                  <a:lnTo>
                    <a:pt x="25" y="2614"/>
                  </a:lnTo>
                  <a:lnTo>
                    <a:pt x="49" y="3078"/>
                  </a:lnTo>
                  <a:lnTo>
                    <a:pt x="98" y="3518"/>
                  </a:lnTo>
                  <a:lnTo>
                    <a:pt x="171" y="3957"/>
                  </a:lnTo>
                  <a:lnTo>
                    <a:pt x="269" y="4348"/>
                  </a:lnTo>
                  <a:lnTo>
                    <a:pt x="367" y="4739"/>
                  </a:lnTo>
                  <a:lnTo>
                    <a:pt x="489" y="5130"/>
                  </a:lnTo>
                  <a:lnTo>
                    <a:pt x="635" y="5496"/>
                  </a:lnTo>
                  <a:lnTo>
                    <a:pt x="782" y="5838"/>
                  </a:lnTo>
                  <a:lnTo>
                    <a:pt x="928" y="6156"/>
                  </a:lnTo>
                  <a:lnTo>
                    <a:pt x="1099" y="6473"/>
                  </a:lnTo>
                  <a:lnTo>
                    <a:pt x="1295" y="6766"/>
                  </a:lnTo>
                  <a:lnTo>
                    <a:pt x="1466" y="7059"/>
                  </a:lnTo>
                  <a:lnTo>
                    <a:pt x="1661" y="7328"/>
                  </a:lnTo>
                  <a:lnTo>
                    <a:pt x="2076" y="7816"/>
                  </a:lnTo>
                  <a:lnTo>
                    <a:pt x="2516" y="8256"/>
                  </a:lnTo>
                  <a:lnTo>
                    <a:pt x="2931" y="8622"/>
                  </a:lnTo>
                  <a:lnTo>
                    <a:pt x="3346" y="8940"/>
                  </a:lnTo>
                  <a:lnTo>
                    <a:pt x="3762" y="9184"/>
                  </a:lnTo>
                  <a:lnTo>
                    <a:pt x="4152" y="9379"/>
                  </a:lnTo>
                  <a:lnTo>
                    <a:pt x="4519" y="9526"/>
                  </a:lnTo>
                  <a:lnTo>
                    <a:pt x="4836" y="9624"/>
                  </a:lnTo>
                  <a:lnTo>
                    <a:pt x="5105" y="9672"/>
                  </a:lnTo>
                  <a:lnTo>
                    <a:pt x="5422" y="10136"/>
                  </a:lnTo>
                  <a:lnTo>
                    <a:pt x="5764" y="10576"/>
                  </a:lnTo>
                  <a:lnTo>
                    <a:pt x="5935" y="10747"/>
                  </a:lnTo>
                  <a:lnTo>
                    <a:pt x="6131" y="10918"/>
                  </a:lnTo>
                  <a:lnTo>
                    <a:pt x="6326" y="11089"/>
                  </a:lnTo>
                  <a:lnTo>
                    <a:pt x="6546" y="11236"/>
                  </a:lnTo>
                  <a:lnTo>
                    <a:pt x="6766" y="11358"/>
                  </a:lnTo>
                  <a:lnTo>
                    <a:pt x="6985" y="11480"/>
                  </a:lnTo>
                  <a:lnTo>
                    <a:pt x="7230" y="11577"/>
                  </a:lnTo>
                  <a:lnTo>
                    <a:pt x="7474" y="11651"/>
                  </a:lnTo>
                  <a:lnTo>
                    <a:pt x="7718" y="11724"/>
                  </a:lnTo>
                  <a:lnTo>
                    <a:pt x="7987" y="11773"/>
                  </a:lnTo>
                  <a:lnTo>
                    <a:pt x="8255" y="11797"/>
                  </a:lnTo>
                  <a:lnTo>
                    <a:pt x="8793" y="11797"/>
                  </a:lnTo>
                  <a:lnTo>
                    <a:pt x="9061" y="11773"/>
                  </a:lnTo>
                  <a:lnTo>
                    <a:pt x="9330" y="11724"/>
                  </a:lnTo>
                  <a:lnTo>
                    <a:pt x="9574" y="11651"/>
                  </a:lnTo>
                  <a:lnTo>
                    <a:pt x="9818" y="11577"/>
                  </a:lnTo>
                  <a:lnTo>
                    <a:pt x="10063" y="11480"/>
                  </a:lnTo>
                  <a:lnTo>
                    <a:pt x="10283" y="11358"/>
                  </a:lnTo>
                  <a:lnTo>
                    <a:pt x="10502" y="11236"/>
                  </a:lnTo>
                  <a:lnTo>
                    <a:pt x="10722" y="11089"/>
                  </a:lnTo>
                  <a:lnTo>
                    <a:pt x="10918" y="10918"/>
                  </a:lnTo>
                  <a:lnTo>
                    <a:pt x="11113" y="10747"/>
                  </a:lnTo>
                  <a:lnTo>
                    <a:pt x="11284" y="10576"/>
                  </a:lnTo>
                  <a:lnTo>
                    <a:pt x="11626" y="10136"/>
                  </a:lnTo>
                  <a:lnTo>
                    <a:pt x="11943" y="9672"/>
                  </a:lnTo>
                  <a:lnTo>
                    <a:pt x="12212" y="9624"/>
                  </a:lnTo>
                  <a:lnTo>
                    <a:pt x="12529" y="9550"/>
                  </a:lnTo>
                  <a:lnTo>
                    <a:pt x="12896" y="9404"/>
                  </a:lnTo>
                  <a:lnTo>
                    <a:pt x="13287" y="9208"/>
                  </a:lnTo>
                  <a:lnTo>
                    <a:pt x="13702" y="8964"/>
                  </a:lnTo>
                  <a:lnTo>
                    <a:pt x="14117" y="8647"/>
                  </a:lnTo>
                  <a:lnTo>
                    <a:pt x="14557" y="8280"/>
                  </a:lnTo>
                  <a:lnTo>
                    <a:pt x="14972" y="7865"/>
                  </a:lnTo>
                  <a:lnTo>
                    <a:pt x="15387" y="7377"/>
                  </a:lnTo>
                  <a:lnTo>
                    <a:pt x="15582" y="7108"/>
                  </a:lnTo>
                  <a:lnTo>
                    <a:pt x="15753" y="6815"/>
                  </a:lnTo>
                  <a:lnTo>
                    <a:pt x="15949" y="6522"/>
                  </a:lnTo>
                  <a:lnTo>
                    <a:pt x="16120" y="6204"/>
                  </a:lnTo>
                  <a:lnTo>
                    <a:pt x="16266" y="5887"/>
                  </a:lnTo>
                  <a:lnTo>
                    <a:pt x="16413" y="5521"/>
                  </a:lnTo>
                  <a:lnTo>
                    <a:pt x="16559" y="5179"/>
                  </a:lnTo>
                  <a:lnTo>
                    <a:pt x="16681" y="4788"/>
                  </a:lnTo>
                  <a:lnTo>
                    <a:pt x="16779" y="4397"/>
                  </a:lnTo>
                  <a:lnTo>
                    <a:pt x="16877" y="3982"/>
                  </a:lnTo>
                  <a:lnTo>
                    <a:pt x="16950" y="3542"/>
                  </a:lnTo>
                  <a:lnTo>
                    <a:pt x="16999" y="3103"/>
                  </a:lnTo>
                  <a:lnTo>
                    <a:pt x="17023" y="2614"/>
                  </a:lnTo>
                  <a:lnTo>
                    <a:pt x="17048" y="2150"/>
                  </a:lnTo>
                  <a:lnTo>
                    <a:pt x="17023" y="1930"/>
                  </a:lnTo>
                  <a:lnTo>
                    <a:pt x="16950" y="1735"/>
                  </a:lnTo>
                  <a:lnTo>
                    <a:pt x="16852" y="1540"/>
                  </a:lnTo>
                  <a:lnTo>
                    <a:pt x="16730" y="1393"/>
                  </a:lnTo>
                  <a:lnTo>
                    <a:pt x="16559" y="1246"/>
                  </a:lnTo>
                  <a:lnTo>
                    <a:pt x="16388" y="1149"/>
                  </a:lnTo>
                  <a:lnTo>
                    <a:pt x="16193" y="1100"/>
                  </a:lnTo>
                  <a:lnTo>
                    <a:pt x="15973" y="1076"/>
                  </a:lnTo>
                  <a:lnTo>
                    <a:pt x="13824" y="1076"/>
                  </a:lnTo>
                  <a:lnTo>
                    <a:pt x="13848" y="489"/>
                  </a:lnTo>
                  <a:lnTo>
                    <a:pt x="13824" y="392"/>
                  </a:lnTo>
                  <a:lnTo>
                    <a:pt x="13799" y="294"/>
                  </a:lnTo>
                  <a:lnTo>
                    <a:pt x="13726" y="221"/>
                  </a:lnTo>
                  <a:lnTo>
                    <a:pt x="13677" y="147"/>
                  </a:lnTo>
                  <a:lnTo>
                    <a:pt x="13604" y="99"/>
                  </a:lnTo>
                  <a:lnTo>
                    <a:pt x="13506" y="50"/>
                  </a:lnTo>
                  <a:lnTo>
                    <a:pt x="13409" y="25"/>
                  </a:lnTo>
                  <a:lnTo>
                    <a:pt x="13311" y="1"/>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grpSp>
      <p:grpSp>
        <p:nvGrpSpPr>
          <p:cNvPr id="254" name="Shape 254"/>
          <p:cNvGrpSpPr/>
          <p:nvPr/>
        </p:nvGrpSpPr>
        <p:grpSpPr>
          <a:xfrm>
            <a:off x="6391588" y="2343166"/>
            <a:ext cx="303217" cy="325684"/>
            <a:chOff x="611175" y="2326900"/>
            <a:chExt cx="362700" cy="389575"/>
          </a:xfrm>
        </p:grpSpPr>
        <p:sp>
          <p:nvSpPr>
            <p:cNvPr id="255" name="Shape 255"/>
            <p:cNvSpPr/>
            <p:nvPr/>
          </p:nvSpPr>
          <p:spPr>
            <a:xfrm>
              <a:off x="611175" y="2326900"/>
              <a:ext cx="362700" cy="389575"/>
            </a:xfrm>
            <a:custGeom>
              <a:avLst/>
              <a:gdLst/>
              <a:ahLst/>
              <a:cxnLst/>
              <a:rect l="0" t="0" r="0" b="0"/>
              <a:pathLst>
                <a:path w="14508" h="15583" extrusionOk="0">
                  <a:moveTo>
                    <a:pt x="9647" y="489"/>
                  </a:moveTo>
                  <a:lnTo>
                    <a:pt x="9769" y="513"/>
                  </a:lnTo>
                  <a:lnTo>
                    <a:pt x="9916" y="562"/>
                  </a:lnTo>
                  <a:lnTo>
                    <a:pt x="10014" y="660"/>
                  </a:lnTo>
                  <a:lnTo>
                    <a:pt x="10087" y="782"/>
                  </a:lnTo>
                  <a:lnTo>
                    <a:pt x="10111" y="928"/>
                  </a:lnTo>
                  <a:lnTo>
                    <a:pt x="10111" y="1075"/>
                  </a:lnTo>
                  <a:lnTo>
                    <a:pt x="10063" y="1197"/>
                  </a:lnTo>
                  <a:lnTo>
                    <a:pt x="9989" y="1319"/>
                  </a:lnTo>
                  <a:lnTo>
                    <a:pt x="9281" y="2003"/>
                  </a:lnTo>
                  <a:lnTo>
                    <a:pt x="9232" y="2076"/>
                  </a:lnTo>
                  <a:lnTo>
                    <a:pt x="9183" y="2174"/>
                  </a:lnTo>
                  <a:lnTo>
                    <a:pt x="9159" y="2247"/>
                  </a:lnTo>
                  <a:lnTo>
                    <a:pt x="9159" y="2345"/>
                  </a:lnTo>
                  <a:lnTo>
                    <a:pt x="9159" y="6497"/>
                  </a:lnTo>
                  <a:lnTo>
                    <a:pt x="9183" y="6643"/>
                  </a:lnTo>
                  <a:lnTo>
                    <a:pt x="9232" y="6790"/>
                  </a:lnTo>
                  <a:lnTo>
                    <a:pt x="10575" y="8671"/>
                  </a:lnTo>
                  <a:lnTo>
                    <a:pt x="3932" y="8671"/>
                  </a:lnTo>
                  <a:lnTo>
                    <a:pt x="5276" y="6790"/>
                  </a:lnTo>
                  <a:lnTo>
                    <a:pt x="5324" y="6643"/>
                  </a:lnTo>
                  <a:lnTo>
                    <a:pt x="5349" y="6497"/>
                  </a:lnTo>
                  <a:lnTo>
                    <a:pt x="5349" y="2345"/>
                  </a:lnTo>
                  <a:lnTo>
                    <a:pt x="5349" y="2247"/>
                  </a:lnTo>
                  <a:lnTo>
                    <a:pt x="5324" y="2174"/>
                  </a:lnTo>
                  <a:lnTo>
                    <a:pt x="5276" y="2076"/>
                  </a:lnTo>
                  <a:lnTo>
                    <a:pt x="5227" y="2003"/>
                  </a:lnTo>
                  <a:lnTo>
                    <a:pt x="4519" y="1319"/>
                  </a:lnTo>
                  <a:lnTo>
                    <a:pt x="4445" y="1197"/>
                  </a:lnTo>
                  <a:lnTo>
                    <a:pt x="4396" y="1075"/>
                  </a:lnTo>
                  <a:lnTo>
                    <a:pt x="4396" y="928"/>
                  </a:lnTo>
                  <a:lnTo>
                    <a:pt x="4421" y="782"/>
                  </a:lnTo>
                  <a:lnTo>
                    <a:pt x="4494" y="660"/>
                  </a:lnTo>
                  <a:lnTo>
                    <a:pt x="4592" y="562"/>
                  </a:lnTo>
                  <a:lnTo>
                    <a:pt x="4738" y="513"/>
                  </a:lnTo>
                  <a:lnTo>
                    <a:pt x="4860" y="489"/>
                  </a:lnTo>
                  <a:close/>
                  <a:moveTo>
                    <a:pt x="6717" y="9574"/>
                  </a:moveTo>
                  <a:lnTo>
                    <a:pt x="6912" y="9647"/>
                  </a:lnTo>
                  <a:lnTo>
                    <a:pt x="7083" y="9745"/>
                  </a:lnTo>
                  <a:lnTo>
                    <a:pt x="7254" y="9892"/>
                  </a:lnTo>
                  <a:lnTo>
                    <a:pt x="7376" y="10038"/>
                  </a:lnTo>
                  <a:lnTo>
                    <a:pt x="7474" y="10234"/>
                  </a:lnTo>
                  <a:lnTo>
                    <a:pt x="7547" y="10429"/>
                  </a:lnTo>
                  <a:lnTo>
                    <a:pt x="7571" y="10649"/>
                  </a:lnTo>
                  <a:lnTo>
                    <a:pt x="7547" y="10869"/>
                  </a:lnTo>
                  <a:lnTo>
                    <a:pt x="7474" y="11064"/>
                  </a:lnTo>
                  <a:lnTo>
                    <a:pt x="7376" y="11259"/>
                  </a:lnTo>
                  <a:lnTo>
                    <a:pt x="7254" y="11406"/>
                  </a:lnTo>
                  <a:lnTo>
                    <a:pt x="7083" y="11552"/>
                  </a:lnTo>
                  <a:lnTo>
                    <a:pt x="6912" y="11650"/>
                  </a:lnTo>
                  <a:lnTo>
                    <a:pt x="6717" y="11699"/>
                  </a:lnTo>
                  <a:lnTo>
                    <a:pt x="6497" y="11723"/>
                  </a:lnTo>
                  <a:lnTo>
                    <a:pt x="6277" y="11699"/>
                  </a:lnTo>
                  <a:lnTo>
                    <a:pt x="6057" y="11650"/>
                  </a:lnTo>
                  <a:lnTo>
                    <a:pt x="5886" y="11552"/>
                  </a:lnTo>
                  <a:lnTo>
                    <a:pt x="5715" y="11406"/>
                  </a:lnTo>
                  <a:lnTo>
                    <a:pt x="5593" y="11259"/>
                  </a:lnTo>
                  <a:lnTo>
                    <a:pt x="5495" y="11064"/>
                  </a:lnTo>
                  <a:lnTo>
                    <a:pt x="5422" y="10869"/>
                  </a:lnTo>
                  <a:lnTo>
                    <a:pt x="5398" y="10649"/>
                  </a:lnTo>
                  <a:lnTo>
                    <a:pt x="5422" y="10429"/>
                  </a:lnTo>
                  <a:lnTo>
                    <a:pt x="5495" y="10234"/>
                  </a:lnTo>
                  <a:lnTo>
                    <a:pt x="5593" y="10038"/>
                  </a:lnTo>
                  <a:lnTo>
                    <a:pt x="5715" y="9892"/>
                  </a:lnTo>
                  <a:lnTo>
                    <a:pt x="5886" y="9745"/>
                  </a:lnTo>
                  <a:lnTo>
                    <a:pt x="6057" y="9647"/>
                  </a:lnTo>
                  <a:lnTo>
                    <a:pt x="6277" y="9574"/>
                  </a:lnTo>
                  <a:close/>
                  <a:moveTo>
                    <a:pt x="8475" y="11894"/>
                  </a:moveTo>
                  <a:lnTo>
                    <a:pt x="8597" y="11919"/>
                  </a:lnTo>
                  <a:lnTo>
                    <a:pt x="8695" y="11943"/>
                  </a:lnTo>
                  <a:lnTo>
                    <a:pt x="8817" y="11992"/>
                  </a:lnTo>
                  <a:lnTo>
                    <a:pt x="8915" y="12065"/>
                  </a:lnTo>
                  <a:lnTo>
                    <a:pt x="8988" y="12163"/>
                  </a:lnTo>
                  <a:lnTo>
                    <a:pt x="9037" y="12285"/>
                  </a:lnTo>
                  <a:lnTo>
                    <a:pt x="9086" y="12383"/>
                  </a:lnTo>
                  <a:lnTo>
                    <a:pt x="9086" y="12529"/>
                  </a:lnTo>
                  <a:lnTo>
                    <a:pt x="9086" y="12652"/>
                  </a:lnTo>
                  <a:lnTo>
                    <a:pt x="9037" y="12749"/>
                  </a:lnTo>
                  <a:lnTo>
                    <a:pt x="8988" y="12871"/>
                  </a:lnTo>
                  <a:lnTo>
                    <a:pt x="8915" y="12969"/>
                  </a:lnTo>
                  <a:lnTo>
                    <a:pt x="8817" y="13042"/>
                  </a:lnTo>
                  <a:lnTo>
                    <a:pt x="8695" y="13091"/>
                  </a:lnTo>
                  <a:lnTo>
                    <a:pt x="8597" y="13140"/>
                  </a:lnTo>
                  <a:lnTo>
                    <a:pt x="8329" y="13140"/>
                  </a:lnTo>
                  <a:lnTo>
                    <a:pt x="8231" y="13091"/>
                  </a:lnTo>
                  <a:lnTo>
                    <a:pt x="8109" y="13042"/>
                  </a:lnTo>
                  <a:lnTo>
                    <a:pt x="8011" y="12969"/>
                  </a:lnTo>
                  <a:lnTo>
                    <a:pt x="7938" y="12871"/>
                  </a:lnTo>
                  <a:lnTo>
                    <a:pt x="7889" y="12749"/>
                  </a:lnTo>
                  <a:lnTo>
                    <a:pt x="7864" y="12652"/>
                  </a:lnTo>
                  <a:lnTo>
                    <a:pt x="7840" y="12529"/>
                  </a:lnTo>
                  <a:lnTo>
                    <a:pt x="7864" y="12383"/>
                  </a:lnTo>
                  <a:lnTo>
                    <a:pt x="7889" y="12285"/>
                  </a:lnTo>
                  <a:lnTo>
                    <a:pt x="7938" y="12163"/>
                  </a:lnTo>
                  <a:lnTo>
                    <a:pt x="8011" y="12065"/>
                  </a:lnTo>
                  <a:lnTo>
                    <a:pt x="8109" y="11992"/>
                  </a:lnTo>
                  <a:lnTo>
                    <a:pt x="8231" y="11943"/>
                  </a:lnTo>
                  <a:lnTo>
                    <a:pt x="8329" y="11919"/>
                  </a:lnTo>
                  <a:lnTo>
                    <a:pt x="8475" y="11894"/>
                  </a:lnTo>
                  <a:close/>
                  <a:moveTo>
                    <a:pt x="6741" y="13360"/>
                  </a:moveTo>
                  <a:lnTo>
                    <a:pt x="6814" y="13384"/>
                  </a:lnTo>
                  <a:lnTo>
                    <a:pt x="6912" y="13433"/>
                  </a:lnTo>
                  <a:lnTo>
                    <a:pt x="6985" y="13482"/>
                  </a:lnTo>
                  <a:lnTo>
                    <a:pt x="7034" y="13555"/>
                  </a:lnTo>
                  <a:lnTo>
                    <a:pt x="7083" y="13653"/>
                  </a:lnTo>
                  <a:lnTo>
                    <a:pt x="7107" y="13726"/>
                  </a:lnTo>
                  <a:lnTo>
                    <a:pt x="7107" y="13824"/>
                  </a:lnTo>
                  <a:lnTo>
                    <a:pt x="7107" y="13922"/>
                  </a:lnTo>
                  <a:lnTo>
                    <a:pt x="7083" y="14019"/>
                  </a:lnTo>
                  <a:lnTo>
                    <a:pt x="7034" y="14117"/>
                  </a:lnTo>
                  <a:lnTo>
                    <a:pt x="6985" y="14166"/>
                  </a:lnTo>
                  <a:lnTo>
                    <a:pt x="6912" y="14239"/>
                  </a:lnTo>
                  <a:lnTo>
                    <a:pt x="6814" y="14288"/>
                  </a:lnTo>
                  <a:lnTo>
                    <a:pt x="6741" y="14312"/>
                  </a:lnTo>
                  <a:lnTo>
                    <a:pt x="6546" y="14312"/>
                  </a:lnTo>
                  <a:lnTo>
                    <a:pt x="6448" y="14288"/>
                  </a:lnTo>
                  <a:lnTo>
                    <a:pt x="6375" y="14239"/>
                  </a:lnTo>
                  <a:lnTo>
                    <a:pt x="6301" y="14166"/>
                  </a:lnTo>
                  <a:lnTo>
                    <a:pt x="6228" y="14117"/>
                  </a:lnTo>
                  <a:lnTo>
                    <a:pt x="6179" y="14019"/>
                  </a:lnTo>
                  <a:lnTo>
                    <a:pt x="6155" y="13922"/>
                  </a:lnTo>
                  <a:lnTo>
                    <a:pt x="6155" y="13824"/>
                  </a:lnTo>
                  <a:lnTo>
                    <a:pt x="6155" y="13726"/>
                  </a:lnTo>
                  <a:lnTo>
                    <a:pt x="6179" y="13653"/>
                  </a:lnTo>
                  <a:lnTo>
                    <a:pt x="6228" y="13555"/>
                  </a:lnTo>
                  <a:lnTo>
                    <a:pt x="6301" y="13482"/>
                  </a:lnTo>
                  <a:lnTo>
                    <a:pt x="6375" y="13433"/>
                  </a:lnTo>
                  <a:lnTo>
                    <a:pt x="6448" y="13384"/>
                  </a:lnTo>
                  <a:lnTo>
                    <a:pt x="6546" y="13360"/>
                  </a:lnTo>
                  <a:close/>
                  <a:moveTo>
                    <a:pt x="4860" y="0"/>
                  </a:moveTo>
                  <a:lnTo>
                    <a:pt x="4714" y="25"/>
                  </a:lnTo>
                  <a:lnTo>
                    <a:pt x="4592" y="49"/>
                  </a:lnTo>
                  <a:lnTo>
                    <a:pt x="4445" y="98"/>
                  </a:lnTo>
                  <a:lnTo>
                    <a:pt x="4323" y="171"/>
                  </a:lnTo>
                  <a:lnTo>
                    <a:pt x="4225" y="245"/>
                  </a:lnTo>
                  <a:lnTo>
                    <a:pt x="4128" y="367"/>
                  </a:lnTo>
                  <a:lnTo>
                    <a:pt x="4030" y="464"/>
                  </a:lnTo>
                  <a:lnTo>
                    <a:pt x="3981" y="611"/>
                  </a:lnTo>
                  <a:lnTo>
                    <a:pt x="3932" y="733"/>
                  </a:lnTo>
                  <a:lnTo>
                    <a:pt x="3908" y="880"/>
                  </a:lnTo>
                  <a:lnTo>
                    <a:pt x="3908" y="1026"/>
                  </a:lnTo>
                  <a:lnTo>
                    <a:pt x="3908" y="1173"/>
                  </a:lnTo>
                  <a:lnTo>
                    <a:pt x="3957" y="1295"/>
                  </a:lnTo>
                  <a:lnTo>
                    <a:pt x="4006" y="1441"/>
                  </a:lnTo>
                  <a:lnTo>
                    <a:pt x="4079" y="1563"/>
                  </a:lnTo>
                  <a:lnTo>
                    <a:pt x="4177" y="1661"/>
                  </a:lnTo>
                  <a:lnTo>
                    <a:pt x="4860" y="2345"/>
                  </a:lnTo>
                  <a:lnTo>
                    <a:pt x="4860" y="6497"/>
                  </a:lnTo>
                  <a:lnTo>
                    <a:pt x="196" y="13067"/>
                  </a:lnTo>
                  <a:lnTo>
                    <a:pt x="122" y="13189"/>
                  </a:lnTo>
                  <a:lnTo>
                    <a:pt x="49" y="13311"/>
                  </a:lnTo>
                  <a:lnTo>
                    <a:pt x="25" y="13433"/>
                  </a:lnTo>
                  <a:lnTo>
                    <a:pt x="0" y="13555"/>
                  </a:lnTo>
                  <a:lnTo>
                    <a:pt x="0" y="13677"/>
                  </a:lnTo>
                  <a:lnTo>
                    <a:pt x="25" y="13824"/>
                  </a:lnTo>
                  <a:lnTo>
                    <a:pt x="49" y="13946"/>
                  </a:lnTo>
                  <a:lnTo>
                    <a:pt x="98" y="14068"/>
                  </a:lnTo>
                  <a:lnTo>
                    <a:pt x="586" y="15045"/>
                  </a:lnTo>
                  <a:lnTo>
                    <a:pt x="660" y="15167"/>
                  </a:lnTo>
                  <a:lnTo>
                    <a:pt x="757" y="15265"/>
                  </a:lnTo>
                  <a:lnTo>
                    <a:pt x="831" y="15362"/>
                  </a:lnTo>
                  <a:lnTo>
                    <a:pt x="953" y="15436"/>
                  </a:lnTo>
                  <a:lnTo>
                    <a:pt x="1075" y="15485"/>
                  </a:lnTo>
                  <a:lnTo>
                    <a:pt x="1197" y="15533"/>
                  </a:lnTo>
                  <a:lnTo>
                    <a:pt x="1319" y="15582"/>
                  </a:lnTo>
                  <a:lnTo>
                    <a:pt x="13189" y="15582"/>
                  </a:lnTo>
                  <a:lnTo>
                    <a:pt x="13311" y="15533"/>
                  </a:lnTo>
                  <a:lnTo>
                    <a:pt x="13433" y="15485"/>
                  </a:lnTo>
                  <a:lnTo>
                    <a:pt x="13555" y="15436"/>
                  </a:lnTo>
                  <a:lnTo>
                    <a:pt x="13677" y="15362"/>
                  </a:lnTo>
                  <a:lnTo>
                    <a:pt x="13750" y="15265"/>
                  </a:lnTo>
                  <a:lnTo>
                    <a:pt x="13848" y="15167"/>
                  </a:lnTo>
                  <a:lnTo>
                    <a:pt x="13921" y="15045"/>
                  </a:lnTo>
                  <a:lnTo>
                    <a:pt x="14410" y="14068"/>
                  </a:lnTo>
                  <a:lnTo>
                    <a:pt x="14459" y="13946"/>
                  </a:lnTo>
                  <a:lnTo>
                    <a:pt x="14483" y="13824"/>
                  </a:lnTo>
                  <a:lnTo>
                    <a:pt x="14508" y="13677"/>
                  </a:lnTo>
                  <a:lnTo>
                    <a:pt x="14508" y="13555"/>
                  </a:lnTo>
                  <a:lnTo>
                    <a:pt x="14483" y="13433"/>
                  </a:lnTo>
                  <a:lnTo>
                    <a:pt x="14459" y="13311"/>
                  </a:lnTo>
                  <a:lnTo>
                    <a:pt x="14385" y="13189"/>
                  </a:lnTo>
                  <a:lnTo>
                    <a:pt x="14312" y="13067"/>
                  </a:lnTo>
                  <a:lnTo>
                    <a:pt x="9647" y="6497"/>
                  </a:lnTo>
                  <a:lnTo>
                    <a:pt x="9647" y="2345"/>
                  </a:lnTo>
                  <a:lnTo>
                    <a:pt x="10331" y="1661"/>
                  </a:lnTo>
                  <a:lnTo>
                    <a:pt x="10429" y="1563"/>
                  </a:lnTo>
                  <a:lnTo>
                    <a:pt x="10502" y="1441"/>
                  </a:lnTo>
                  <a:lnTo>
                    <a:pt x="10551" y="1295"/>
                  </a:lnTo>
                  <a:lnTo>
                    <a:pt x="10600" y="1173"/>
                  </a:lnTo>
                  <a:lnTo>
                    <a:pt x="10600" y="1026"/>
                  </a:lnTo>
                  <a:lnTo>
                    <a:pt x="10600" y="880"/>
                  </a:lnTo>
                  <a:lnTo>
                    <a:pt x="10575" y="733"/>
                  </a:lnTo>
                  <a:lnTo>
                    <a:pt x="10527" y="611"/>
                  </a:lnTo>
                  <a:lnTo>
                    <a:pt x="10478" y="464"/>
                  </a:lnTo>
                  <a:lnTo>
                    <a:pt x="10380" y="367"/>
                  </a:lnTo>
                  <a:lnTo>
                    <a:pt x="10282" y="245"/>
                  </a:lnTo>
                  <a:lnTo>
                    <a:pt x="10185" y="171"/>
                  </a:lnTo>
                  <a:lnTo>
                    <a:pt x="10063" y="98"/>
                  </a:lnTo>
                  <a:lnTo>
                    <a:pt x="9916" y="49"/>
                  </a:lnTo>
                  <a:lnTo>
                    <a:pt x="9794" y="25"/>
                  </a:lnTo>
                  <a:lnTo>
                    <a:pt x="9647" y="0"/>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sp>
          <p:nvSpPr>
            <p:cNvPr id="256" name="Shape 256"/>
            <p:cNvSpPr/>
            <p:nvPr/>
          </p:nvSpPr>
          <p:spPr>
            <a:xfrm>
              <a:off x="794950" y="2500900"/>
              <a:ext cx="24450" cy="23850"/>
            </a:xfrm>
            <a:custGeom>
              <a:avLst/>
              <a:gdLst/>
              <a:ahLst/>
              <a:cxnLst/>
              <a:rect l="0" t="0" r="0" b="0"/>
              <a:pathLst>
                <a:path w="978" h="954" extrusionOk="0">
                  <a:moveTo>
                    <a:pt x="391" y="1"/>
                  </a:moveTo>
                  <a:lnTo>
                    <a:pt x="294" y="25"/>
                  </a:lnTo>
                  <a:lnTo>
                    <a:pt x="220" y="74"/>
                  </a:lnTo>
                  <a:lnTo>
                    <a:pt x="147" y="123"/>
                  </a:lnTo>
                  <a:lnTo>
                    <a:pt x="98" y="196"/>
                  </a:lnTo>
                  <a:lnTo>
                    <a:pt x="49" y="294"/>
                  </a:lnTo>
                  <a:lnTo>
                    <a:pt x="25" y="367"/>
                  </a:lnTo>
                  <a:lnTo>
                    <a:pt x="1" y="465"/>
                  </a:lnTo>
                  <a:lnTo>
                    <a:pt x="25" y="563"/>
                  </a:lnTo>
                  <a:lnTo>
                    <a:pt x="49" y="660"/>
                  </a:lnTo>
                  <a:lnTo>
                    <a:pt x="98" y="734"/>
                  </a:lnTo>
                  <a:lnTo>
                    <a:pt x="147" y="807"/>
                  </a:lnTo>
                  <a:lnTo>
                    <a:pt x="220" y="880"/>
                  </a:lnTo>
                  <a:lnTo>
                    <a:pt x="294" y="905"/>
                  </a:lnTo>
                  <a:lnTo>
                    <a:pt x="391" y="953"/>
                  </a:lnTo>
                  <a:lnTo>
                    <a:pt x="587" y="953"/>
                  </a:lnTo>
                  <a:lnTo>
                    <a:pt x="684" y="905"/>
                  </a:lnTo>
                  <a:lnTo>
                    <a:pt x="758" y="880"/>
                  </a:lnTo>
                  <a:lnTo>
                    <a:pt x="831" y="807"/>
                  </a:lnTo>
                  <a:lnTo>
                    <a:pt x="880" y="734"/>
                  </a:lnTo>
                  <a:lnTo>
                    <a:pt x="929" y="660"/>
                  </a:lnTo>
                  <a:lnTo>
                    <a:pt x="953" y="563"/>
                  </a:lnTo>
                  <a:lnTo>
                    <a:pt x="978" y="465"/>
                  </a:lnTo>
                  <a:lnTo>
                    <a:pt x="953" y="367"/>
                  </a:lnTo>
                  <a:lnTo>
                    <a:pt x="929" y="294"/>
                  </a:lnTo>
                  <a:lnTo>
                    <a:pt x="880" y="196"/>
                  </a:lnTo>
                  <a:lnTo>
                    <a:pt x="831" y="123"/>
                  </a:lnTo>
                  <a:lnTo>
                    <a:pt x="758" y="74"/>
                  </a:lnTo>
                  <a:lnTo>
                    <a:pt x="684" y="25"/>
                  </a:lnTo>
                  <a:lnTo>
                    <a:pt x="587" y="1"/>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sp>
          <p:nvSpPr>
            <p:cNvPr id="257" name="Shape 257"/>
            <p:cNvSpPr/>
            <p:nvPr/>
          </p:nvSpPr>
          <p:spPr>
            <a:xfrm>
              <a:off x="754650" y="2381250"/>
              <a:ext cx="75750" cy="14050"/>
            </a:xfrm>
            <a:custGeom>
              <a:avLst/>
              <a:gdLst/>
              <a:ahLst/>
              <a:cxnLst/>
              <a:rect l="0" t="0" r="0" b="0"/>
              <a:pathLst>
                <a:path w="3030" h="562" extrusionOk="0">
                  <a:moveTo>
                    <a:pt x="294" y="0"/>
                  </a:moveTo>
                  <a:lnTo>
                    <a:pt x="172" y="24"/>
                  </a:lnTo>
                  <a:lnTo>
                    <a:pt x="74" y="73"/>
                  </a:lnTo>
                  <a:lnTo>
                    <a:pt x="25" y="171"/>
                  </a:lnTo>
                  <a:lnTo>
                    <a:pt x="1" y="269"/>
                  </a:lnTo>
                  <a:lnTo>
                    <a:pt x="25" y="391"/>
                  </a:lnTo>
                  <a:lnTo>
                    <a:pt x="74" y="488"/>
                  </a:lnTo>
                  <a:lnTo>
                    <a:pt x="172" y="537"/>
                  </a:lnTo>
                  <a:lnTo>
                    <a:pt x="294" y="562"/>
                  </a:lnTo>
                  <a:lnTo>
                    <a:pt x="2736" y="562"/>
                  </a:lnTo>
                  <a:lnTo>
                    <a:pt x="2858" y="537"/>
                  </a:lnTo>
                  <a:lnTo>
                    <a:pt x="2956" y="488"/>
                  </a:lnTo>
                  <a:lnTo>
                    <a:pt x="3005" y="391"/>
                  </a:lnTo>
                  <a:lnTo>
                    <a:pt x="3029" y="269"/>
                  </a:lnTo>
                  <a:lnTo>
                    <a:pt x="3005" y="171"/>
                  </a:lnTo>
                  <a:lnTo>
                    <a:pt x="2956" y="73"/>
                  </a:lnTo>
                  <a:lnTo>
                    <a:pt x="2858" y="24"/>
                  </a:lnTo>
                  <a:lnTo>
                    <a:pt x="2736" y="0"/>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sp>
          <p:nvSpPr>
            <p:cNvPr id="258" name="Shape 258"/>
            <p:cNvSpPr/>
            <p:nvPr/>
          </p:nvSpPr>
          <p:spPr>
            <a:xfrm>
              <a:off x="765025" y="2453900"/>
              <a:ext cx="31175" cy="31150"/>
            </a:xfrm>
            <a:custGeom>
              <a:avLst/>
              <a:gdLst/>
              <a:ahLst/>
              <a:cxnLst/>
              <a:rect l="0" t="0" r="0" b="0"/>
              <a:pathLst>
                <a:path w="1247" h="1246" extrusionOk="0">
                  <a:moveTo>
                    <a:pt x="611" y="0"/>
                  </a:moveTo>
                  <a:lnTo>
                    <a:pt x="489" y="25"/>
                  </a:lnTo>
                  <a:lnTo>
                    <a:pt x="367" y="49"/>
                  </a:lnTo>
                  <a:lnTo>
                    <a:pt x="270" y="122"/>
                  </a:lnTo>
                  <a:lnTo>
                    <a:pt x="172" y="196"/>
                  </a:lnTo>
                  <a:lnTo>
                    <a:pt x="99" y="269"/>
                  </a:lnTo>
                  <a:lnTo>
                    <a:pt x="50" y="391"/>
                  </a:lnTo>
                  <a:lnTo>
                    <a:pt x="1" y="513"/>
                  </a:lnTo>
                  <a:lnTo>
                    <a:pt x="1" y="635"/>
                  </a:lnTo>
                  <a:lnTo>
                    <a:pt x="1" y="757"/>
                  </a:lnTo>
                  <a:lnTo>
                    <a:pt x="50" y="880"/>
                  </a:lnTo>
                  <a:lnTo>
                    <a:pt x="99" y="977"/>
                  </a:lnTo>
                  <a:lnTo>
                    <a:pt x="172" y="1075"/>
                  </a:lnTo>
                  <a:lnTo>
                    <a:pt x="270" y="1148"/>
                  </a:lnTo>
                  <a:lnTo>
                    <a:pt x="367" y="1197"/>
                  </a:lnTo>
                  <a:lnTo>
                    <a:pt x="489" y="1246"/>
                  </a:lnTo>
                  <a:lnTo>
                    <a:pt x="734" y="1246"/>
                  </a:lnTo>
                  <a:lnTo>
                    <a:pt x="856" y="1197"/>
                  </a:lnTo>
                  <a:lnTo>
                    <a:pt x="978" y="1148"/>
                  </a:lnTo>
                  <a:lnTo>
                    <a:pt x="1051" y="1075"/>
                  </a:lnTo>
                  <a:lnTo>
                    <a:pt x="1149" y="977"/>
                  </a:lnTo>
                  <a:lnTo>
                    <a:pt x="1198" y="880"/>
                  </a:lnTo>
                  <a:lnTo>
                    <a:pt x="1222" y="757"/>
                  </a:lnTo>
                  <a:lnTo>
                    <a:pt x="1246" y="635"/>
                  </a:lnTo>
                  <a:lnTo>
                    <a:pt x="1222" y="513"/>
                  </a:lnTo>
                  <a:lnTo>
                    <a:pt x="1198" y="391"/>
                  </a:lnTo>
                  <a:lnTo>
                    <a:pt x="1149" y="269"/>
                  </a:lnTo>
                  <a:lnTo>
                    <a:pt x="1051" y="196"/>
                  </a:lnTo>
                  <a:lnTo>
                    <a:pt x="978" y="122"/>
                  </a:lnTo>
                  <a:lnTo>
                    <a:pt x="856" y="49"/>
                  </a:lnTo>
                  <a:lnTo>
                    <a:pt x="734" y="25"/>
                  </a:lnTo>
                  <a:lnTo>
                    <a:pt x="611" y="0"/>
                  </a:lnTo>
                  <a:close/>
                </a:path>
              </a:pathLst>
            </a:custGeom>
            <a:solidFill>
              <a:srgbClr val="4ECDC4"/>
            </a:solidFill>
            <a:ln>
              <a:noFill/>
            </a:ln>
          </p:spPr>
          <p:txBody>
            <a:bodyPr lIns="91425" tIns="91425" rIns="91425" bIns="91425" anchor="ctr" anchorCtr="0">
              <a:noAutofit/>
            </a:bodyPr>
            <a:lstStyle/>
            <a:p>
              <a:pPr lvl="0">
                <a:spcBef>
                  <a:spcPts val="0"/>
                </a:spcBef>
                <a:buNone/>
              </a:pPr>
              <a:endParaRPr/>
            </a:p>
          </p:txBody>
        </p:sp>
      </p:grpSp>
      <p:sp>
        <p:nvSpPr>
          <p:cNvPr id="61" name="文字方塊 60">
            <a:extLst>
              <a:ext uri="{FF2B5EF4-FFF2-40B4-BE49-F238E27FC236}">
                <a16:creationId xmlns:a16="http://schemas.microsoft.com/office/drawing/2014/main" id="{74D38553-D392-4F08-B3EA-912D6BC017A2}"/>
              </a:ext>
            </a:extLst>
          </p:cNvPr>
          <p:cNvSpPr txBox="1"/>
          <p:nvPr/>
        </p:nvSpPr>
        <p:spPr>
          <a:xfrm>
            <a:off x="8577469" y="6301409"/>
            <a:ext cx="457200" cy="307777"/>
          </a:xfrm>
          <a:prstGeom prst="rect">
            <a:avLst/>
          </a:prstGeom>
          <a:noFill/>
        </p:spPr>
        <p:txBody>
          <a:bodyPr wrap="square" rtlCol="0">
            <a:spAutoFit/>
          </a:bodyPr>
          <a:lstStyle/>
          <a:p>
            <a:pPr algn="ctr"/>
            <a:r>
              <a:rPr lang="en-US" altLang="zh-TW" dirty="0"/>
              <a:t>26</a:t>
            </a:r>
            <a:endParaRPr lang="zh-TW" altLang="en-US" dirty="0"/>
          </a:p>
        </p:txBody>
      </p:sp>
    </p:spTree>
  </p:cSld>
  <p:clrMapOvr>
    <a:masterClrMapping/>
  </p:clrMapOvr>
</p:sld>
</file>

<file path=ppt/theme/theme1.xml><?xml version="1.0" encoding="utf-8"?>
<a:theme xmlns:a="http://schemas.openxmlformats.org/drawingml/2006/main" name="Desdemon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1216</Words>
  <Application>Microsoft Office PowerPoint</Application>
  <PresentationFormat>如螢幕大小 (4:3)</PresentationFormat>
  <Paragraphs>193</Paragraphs>
  <Slides>27</Slides>
  <Notes>27</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27</vt:i4>
      </vt:variant>
    </vt:vector>
  </HeadingPairs>
  <TitlesOfParts>
    <vt:vector size="31" baseType="lpstr">
      <vt:lpstr>Montserrat</vt:lpstr>
      <vt:lpstr>微軟正黑體</vt:lpstr>
      <vt:lpstr>Arial</vt:lpstr>
      <vt:lpstr>Desdemona template</vt:lpstr>
      <vt:lpstr>第六章 班級領導的理論與策略</vt:lpstr>
      <vt:lpstr>一、 重要的理論與策略</vt:lpstr>
      <vt:lpstr>一、 重要的理論與策略</vt:lpstr>
      <vt:lpstr>二、 班級領導的技巧</vt:lpstr>
      <vt:lpstr>二、 班級領導的技巧</vt:lpstr>
      <vt:lpstr>二、 班級領導的技巧</vt:lpstr>
      <vt:lpstr>三、 強化學生的自律性動機</vt:lpstr>
      <vt:lpstr>三、 強化學生的自律性動機</vt:lpstr>
      <vt:lpstr>三、 強化學生的自律性動機</vt:lpstr>
      <vt:lpstr>三、 強化學生的自律性動機</vt:lpstr>
      <vt:lpstr>三、 強化學生的自律性動機</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本章討論問題：</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育榳</cp:lastModifiedBy>
  <cp:revision>40</cp:revision>
  <dcterms:modified xsi:type="dcterms:W3CDTF">2017-08-15T10:15:37Z</dcterms:modified>
</cp:coreProperties>
</file>