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2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33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30" r:id="rId77"/>
    <p:sldId id="332" r:id="rId78"/>
    <p:sldId id="333" r:id="rId79"/>
    <p:sldId id="334" r:id="rId80"/>
    <p:sldId id="335" r:id="rId81"/>
    <p:sldId id="336" r:id="rId82"/>
    <p:sldId id="337" r:id="rId83"/>
    <p:sldId id="338" r:id="rId84"/>
    <p:sldId id="339" r:id="rId85"/>
    <p:sldId id="340" r:id="rId86"/>
    <p:sldId id="341" r:id="rId8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24"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981200"/>
            <a:ext cx="7772400" cy="1876428"/>
          </a:xfrm>
        </p:spPr>
        <p:txBody>
          <a:bodyPr anchor="b">
            <a:sp3d contourW="8890">
              <a:contourClr>
                <a:schemeClr val="accent3">
                  <a:shade val="55000"/>
                </a:schemeClr>
              </a:contourClr>
            </a:sp3d>
          </a:bodyPr>
          <a:lstStyle>
            <a:lvl1pPr algn="ctr">
              <a:defRPr sz="4400"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TW" altLang="en-US" smtClean="0"/>
              <a:t>按一下以編輯母片標題樣式</a:t>
            </a:r>
            <a:endParaRPr kumimoji="0" lang="en-US"/>
          </a:p>
        </p:txBody>
      </p:sp>
      <p:sp>
        <p:nvSpPr>
          <p:cNvPr id="3" name="副標題 2"/>
          <p:cNvSpPr>
            <a:spLocks noGrp="1"/>
          </p:cNvSpPr>
          <p:nvPr>
            <p:ph type="subTitle" idx="1"/>
          </p:nvPr>
        </p:nvSpPr>
        <p:spPr>
          <a:xfrm>
            <a:off x="1371600" y="3857628"/>
            <a:ext cx="6400800" cy="1753200"/>
          </a:xfrm>
        </p:spPr>
        <p:txBody>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TW" altLang="en-US" smtClean="0"/>
              <a:t>按一下以編輯母片副標題樣式</a:t>
            </a:r>
            <a:endParaRPr kumimoji="0" lang="en-US"/>
          </a:p>
        </p:txBody>
      </p:sp>
      <p:sp>
        <p:nvSpPr>
          <p:cNvPr id="4" name="日期版面配置區 3"/>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Ref idx="1003">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685800" y="3854150"/>
            <a:ext cx="7772400" cy="1860850"/>
          </a:xfrm>
        </p:spPr>
        <p:txBody>
          <a:bodyPr anchor="t"/>
          <a:lstStyle>
            <a:lvl1pPr algn="l">
              <a:defRPr sz="4400" b="1" cap="all"/>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85800" y="2356428"/>
            <a:ext cx="7772400" cy="1501200"/>
          </a:xfrm>
        </p:spPr>
        <p:txBody>
          <a:bodyPr anchor="b"/>
          <a:lstStyle>
            <a:lvl1pPr marL="0" indent="0" algn="l">
              <a:buNone/>
              <a:defRPr sz="2000">
                <a:solidFill>
                  <a:schemeClr val="tx2"/>
                </a:solidFill>
              </a:defRPr>
            </a:lvl1pPr>
            <a:lvl2pPr marL="457200" indent="0" algn="l">
              <a:buNone/>
              <a:defRPr sz="1800">
                <a:solidFill>
                  <a:schemeClr val="tx2"/>
                </a:solidFill>
              </a:defRPr>
            </a:lvl2pPr>
            <a:lvl3pPr marL="914400" indent="0" algn="l">
              <a:buNone/>
              <a:defRPr sz="1600">
                <a:solidFill>
                  <a:schemeClr val="tx2"/>
                </a:solidFill>
              </a:defRPr>
            </a:lvl3pPr>
            <a:lvl4pPr marL="1371600" indent="0" algn="l">
              <a:buNone/>
              <a:defRPr sz="1400">
                <a:solidFill>
                  <a:schemeClr val="tx2"/>
                </a:solidFill>
              </a:defRPr>
            </a:lvl4pPr>
            <a:lvl5pPr marL="1828800" indent="0" algn="l">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09CF6660-BE0A-4AC9-AD99-8630DAEED0DA}" type="slidenum">
              <a:rPr lang="zh-TW" altLang="en-US" smtClean="0"/>
              <a:pPr/>
              <a:t>‹#›</a:t>
            </a:fld>
            <a:endParaRPr lang="zh-TW" altLang="en-US"/>
          </a:p>
        </p:txBody>
      </p:sp>
      <p:sp>
        <p:nvSpPr>
          <p:cNvPr id="2" name="標題 1"/>
          <p:cNvSpPr>
            <a:spLocks noGrp="1"/>
          </p:cNvSpPr>
          <p:nvPr>
            <p:ph type="title"/>
          </p:nvPr>
        </p:nvSpPr>
        <p:spPr/>
        <p:txBody>
          <a:bodyPr/>
          <a:lstStyle>
            <a:lvl1pPr>
              <a:defRPr/>
            </a:lvl1pPr>
          </a:lstStyle>
          <a:p>
            <a:r>
              <a:rPr kumimoji="0" lang="zh-TW" altLang="en-US" smtClean="0"/>
              <a:t>按一下以編輯母片標題樣式</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326258" y="381000"/>
            <a:ext cx="2667000" cy="1833554"/>
          </a:xfrm>
        </p:spPr>
        <p:txBody>
          <a:bodyPr anchor="ctr">
            <a:scene3d>
              <a:camera prst="orthographicFront"/>
              <a:lightRig rig="soft" dir="tl">
                <a:rot lat="0" lon="0" rev="0"/>
              </a:lightRig>
            </a:scene3d>
            <a:sp3d contourW="8890">
              <a:contourClr>
                <a:schemeClr val="accent3">
                  <a:shade val="55000"/>
                </a:schemeClr>
              </a:contourClr>
            </a:sp3d>
          </a:bodyPr>
          <a:lstStyle>
            <a:lvl1pPr algn="l">
              <a:defRPr sz="3200" b="1" kern="1200" cap="all" spc="50">
                <a:ln w="15875">
                  <a:noFill/>
                </a:ln>
                <a:solidFill>
                  <a:schemeClr val="tx2"/>
                </a:solidFill>
                <a:effectLst/>
                <a:latin typeface="+mj-lt"/>
                <a:ea typeface="+mj-ea"/>
                <a:cs typeface="+mj-cs"/>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a:xfrm>
            <a:off x="3352800" y="380999"/>
            <a:ext cx="5410200" cy="574516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文字版面配置區 3"/>
          <p:cNvSpPr>
            <a:spLocks noGrp="1"/>
          </p:cNvSpPr>
          <p:nvPr>
            <p:ph type="body" sz="half" idx="2"/>
          </p:nvPr>
        </p:nvSpPr>
        <p:spPr>
          <a:xfrm>
            <a:off x="326258" y="2214554"/>
            <a:ext cx="2667000" cy="391218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grpSp>
        <p:nvGrpSpPr>
          <p:cNvPr id="8" name="群組 7"/>
          <p:cNvGrpSpPr/>
          <p:nvPr/>
        </p:nvGrpSpPr>
        <p:grpSpPr>
          <a:xfrm>
            <a:off x="1580474" y="553734"/>
            <a:ext cx="7349244" cy="4741531"/>
            <a:chOff x="428596" y="553734"/>
            <a:chExt cx="7349244" cy="4741531"/>
          </a:xfrm>
        </p:grpSpPr>
        <p:sp>
          <p:nvSpPr>
            <p:cNvPr id="16" name="矩形 15"/>
            <p:cNvSpPr/>
            <p:nvPr userDrawn="1"/>
          </p:nvSpPr>
          <p:spPr>
            <a:xfrm rot="21480000">
              <a:off x="428596" y="580356"/>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7" name="矩形 16"/>
            <p:cNvSpPr/>
            <p:nvPr userDrawn="1"/>
          </p:nvSpPr>
          <p:spPr>
            <a:xfrm rot="21540000">
              <a:off x="437473" y="571479"/>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8" name="矩形 17"/>
            <p:cNvSpPr/>
            <p:nvPr userDrawn="1"/>
          </p:nvSpPr>
          <p:spPr>
            <a:xfrm>
              <a:off x="437481" y="553734"/>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grpSp>
      <p:sp>
        <p:nvSpPr>
          <p:cNvPr id="3" name="圖片版面配置區 2"/>
          <p:cNvSpPr>
            <a:spLocks noGrp="1"/>
          </p:cNvSpPr>
          <p:nvPr>
            <p:ph type="pic" idx="1"/>
          </p:nvPr>
        </p:nvSpPr>
        <p:spPr>
          <a:xfrm>
            <a:off x="1651912" y="612776"/>
            <a:ext cx="7215238" cy="4602175"/>
          </a:xfrm>
          <a:solidFill>
            <a:schemeClr val="bg2">
              <a:tint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TW" altLang="en-US" smtClean="0"/>
              <a:t>按一下圖示以新增圖片</a:t>
            </a:r>
            <a:endParaRPr kumimoji="0" lang="en-US"/>
          </a:p>
        </p:txBody>
      </p:sp>
      <p:sp useBgFill="1">
        <p:nvSpPr>
          <p:cNvPr id="2" name="標題 1"/>
          <p:cNvSpPr>
            <a:spLocks noGrp="1"/>
          </p:cNvSpPr>
          <p:nvPr>
            <p:ph type="title"/>
          </p:nvPr>
        </p:nvSpPr>
        <p:spPr>
          <a:xfrm>
            <a:off x="0" y="595295"/>
            <a:ext cx="1357290" cy="5691227"/>
          </a:xfrm>
          <a:noFill/>
        </p:spPr>
        <p:txBody>
          <a:bodyPr vert="eaVert" anchor="ctr">
            <a:noAutofit/>
          </a:bodyPr>
          <a:lstStyle>
            <a:lvl1pPr algn="l">
              <a:defRPr lang="zh-CN" altLang="en-US" sz="320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defRPr>
            </a:lvl1pPr>
          </a:lstStyle>
          <a:p>
            <a:r>
              <a:rPr kumimoji="0" lang="zh-TW" altLang="en-US" smtClean="0"/>
              <a:t>按一下以編輯母片標題樣式</a:t>
            </a:r>
            <a:endParaRPr kumimoji="0" lang="en-US"/>
          </a:p>
        </p:txBody>
      </p:sp>
      <p:sp>
        <p:nvSpPr>
          <p:cNvPr id="4" name="文字版面配置區 3"/>
          <p:cNvSpPr>
            <a:spLocks noGrp="1"/>
          </p:cNvSpPr>
          <p:nvPr>
            <p:ph type="body" sz="half" idx="2"/>
          </p:nvPr>
        </p:nvSpPr>
        <p:spPr>
          <a:xfrm>
            <a:off x="1714480" y="5481658"/>
            <a:ext cx="7215238" cy="804862"/>
          </a:xfrm>
        </p:spPr>
        <p:txBody>
          <a:bodyPr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286644" y="274640"/>
            <a:ext cx="1400156" cy="5851525"/>
          </a:xfrm>
        </p:spPr>
        <p:txBody>
          <a:bodyPr vert="eaVert"/>
          <a:lstStyle>
            <a:lvl1pPr>
              <a:defRPr lang="zh-CN" altLang="en-US"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40"/>
            <a:ext cx="6829444"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3A514AB5-4970-4FBA-851B-638782D9ACDD}" type="datetimeFigureOut">
              <a:rPr lang="zh-TW" altLang="en-US" smtClean="0"/>
              <a:pPr/>
              <a:t>2015/12/29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9CF6660-BE0A-4AC9-AD99-8630DAEED0DA}"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rtlCol="0" anchor="ctr">
            <a:noAutofit/>
            <a:scene3d>
              <a:camera prst="orthographicFront"/>
              <a:lightRig rig="soft" dir="tl">
                <a:rot lat="0" lon="0" rev="0"/>
              </a:lightRig>
            </a:scene3d>
            <a:sp3d contourW="8890">
              <a:contourClr>
                <a:schemeClr val="accent3">
                  <a:shade val="55000"/>
                </a:schemeClr>
              </a:contourClr>
            </a:sp3d>
          </a:body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600200"/>
            <a:ext cx="8229600" cy="4724400"/>
          </a:xfrm>
          <a:prstGeom prst="rect">
            <a:avLst/>
          </a:prstGeom>
        </p:spPr>
        <p:txBody>
          <a:bodyPr vert="horz" rtlCol="0">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4" name="日期版面配置區 3"/>
          <p:cNvSpPr>
            <a:spLocks noGrp="1"/>
          </p:cNvSpPr>
          <p:nvPr>
            <p:ph type="dt" sz="half" idx="2"/>
          </p:nvPr>
        </p:nvSpPr>
        <p:spPr>
          <a:xfrm>
            <a:off x="8878" y="6483997"/>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3A514AB5-4970-4FBA-851B-638782D9ACDD}" type="datetimeFigureOut">
              <a:rPr lang="zh-TW" altLang="en-US" smtClean="0"/>
              <a:pPr/>
              <a:t>2015/12/29</a:t>
            </a:fld>
            <a:endParaRPr lang="zh-TW" altLang="en-US"/>
          </a:p>
        </p:txBody>
      </p:sp>
      <p:sp>
        <p:nvSpPr>
          <p:cNvPr id="5" name="頁尾版面配置區 4"/>
          <p:cNvSpPr>
            <a:spLocks noGrp="1"/>
          </p:cNvSpPr>
          <p:nvPr>
            <p:ph type="ftr" sz="quarter" idx="3"/>
          </p:nvPr>
        </p:nvSpPr>
        <p:spPr>
          <a:xfrm>
            <a:off x="3124200" y="6483997"/>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992644" y="6483997"/>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09CF6660-BE0A-4AC9-AD99-8630DAEED0DA}"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000" b="1" kern="1200" cap="all" spc="5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90000"/>
        <a:buFont typeface="Cambria"/>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100000"/>
        <a:buFont typeface="Cambria"/>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a:buChar char="Ï"/>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90000"/>
        <a:buFont typeface="Calibri"/>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100000"/>
        <a:buFont typeface="Cambria"/>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kQ6TNjbp4Z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youtube.com/watch?v=BMqvtUt6SPw" TargetMode="External"/><Relationship Id="rId2" Type="http://schemas.openxmlformats.org/officeDocument/2006/relationships/hyperlink" Target="https://www.youtube.com/watch?v=H6FCtaHONCY" TargetMode="External"/><Relationship Id="rId1" Type="http://schemas.openxmlformats.org/officeDocument/2006/relationships/slideLayout" Target="../slideLayouts/slideLayout2.xml"/><Relationship Id="rId4" Type="http://schemas.openxmlformats.org/officeDocument/2006/relationships/hyperlink" Target="http://www.youtube.com/watch?v=lI4TaObfz8Y"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appledaily.com.tw/realtimenews/article/new/20150616/629725/" TargetMode="External"/><Relationship Id="rId2" Type="http://schemas.openxmlformats.org/officeDocument/2006/relationships/hyperlink" Target="http://db.lawbank.com.tw/FLAW/FLAWDOC04.aspx?lsid=FL001362&amp;lno=521&amp;ldate=19900820"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youtube.com/watch?v=vdqhoun3H1A" TargetMode="External"/><Relationship Id="rId2" Type="http://schemas.openxmlformats.org/officeDocument/2006/relationships/hyperlink" Target="https://www.youtube.com/watch?v=w4iuasnr_W8" TargetMode="External"/><Relationship Id="rId1" Type="http://schemas.openxmlformats.org/officeDocument/2006/relationships/slideLayout" Target="../slideLayouts/slideLayout2.xml"/><Relationship Id="rId4" Type="http://schemas.openxmlformats.org/officeDocument/2006/relationships/hyperlink" Target="https://www.youtube.com/watch?v=fdN92DEh-bk"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zh-TW" altLang="en-US" dirty="0" smtClean="0"/>
              <a:t>實用法律與思辨 </a:t>
            </a:r>
            <a:r>
              <a:rPr lang="en-US" altLang="zh-TW" dirty="0" smtClean="0"/>
              <a:t>part4</a:t>
            </a:r>
            <a:endParaRPr lang="zh-TW" altLang="en-US" dirty="0"/>
          </a:p>
        </p:txBody>
      </p:sp>
      <p:sp>
        <p:nvSpPr>
          <p:cNvPr id="3" name="副標題 2"/>
          <p:cNvSpPr>
            <a:spLocks noGrp="1"/>
          </p:cNvSpPr>
          <p:nvPr>
            <p:ph type="subTitle" idx="1"/>
          </p:nvPr>
        </p:nvSpPr>
        <p:spPr/>
        <p:txBody>
          <a:bodyPr/>
          <a:lstStyle/>
          <a:p>
            <a:r>
              <a:rPr lang="zh-TW" altLang="en-US" dirty="0" smtClean="0"/>
              <a:t>劉建志  老師</a:t>
            </a:r>
            <a:endParaRPr lang="zh-TW"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車禍影片</a:t>
            </a:r>
            <a:endParaRPr lang="zh-TW" altLang="en-US" dirty="0"/>
          </a:p>
        </p:txBody>
      </p:sp>
      <p:sp>
        <p:nvSpPr>
          <p:cNvPr id="3" name="內容版面配置區 2"/>
          <p:cNvSpPr>
            <a:spLocks noGrp="1"/>
          </p:cNvSpPr>
          <p:nvPr>
            <p:ph idx="1"/>
          </p:nvPr>
        </p:nvSpPr>
        <p:spPr/>
        <p:txBody>
          <a:bodyPr/>
          <a:lstStyle/>
          <a:p>
            <a:r>
              <a:rPr lang="en-US" altLang="zh-TW" dirty="0" smtClean="0">
                <a:hlinkClick r:id="rId2"/>
              </a:rPr>
              <a:t>https://www.youtube.com/watch?v=kQ6TNjbp4ZU</a:t>
            </a:r>
            <a:endParaRPr lang="en-US" altLang="zh-TW" dirty="0" smtClean="0"/>
          </a:p>
          <a:p>
            <a:endParaRPr lang="zh-TW"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如何處理車禍糾紛？</a:t>
            </a:r>
            <a:endParaRPr lang="zh-TW" altLang="en-US" dirty="0"/>
          </a:p>
        </p:txBody>
      </p:sp>
      <p:sp>
        <p:nvSpPr>
          <p:cNvPr id="3" name="內容版面配置區 2"/>
          <p:cNvSpPr>
            <a:spLocks noGrp="1"/>
          </p:cNvSpPr>
          <p:nvPr>
            <p:ph idx="1"/>
          </p:nvPr>
        </p:nvSpPr>
        <p:spPr/>
        <p:txBody>
          <a:bodyPr/>
          <a:lstStyle/>
          <a:p>
            <a:pPr marL="514350" indent="-514350">
              <a:buNone/>
            </a:pPr>
            <a:r>
              <a:rPr lang="zh-TW" altLang="en-US" dirty="0" smtClean="0"/>
              <a:t>第一階段：事故現場處理</a:t>
            </a:r>
            <a:endParaRPr lang="en-US" altLang="zh-TW" dirty="0" smtClean="0"/>
          </a:p>
          <a:p>
            <a:pPr marL="514350" indent="-514350">
              <a:buFont typeface="+mj-lt"/>
              <a:buAutoNum type="arabicPeriod"/>
            </a:pPr>
            <a:r>
              <a:rPr lang="zh-TW" altLang="en-US" dirty="0" smtClean="0"/>
              <a:t>排除潛藏的危害與救人</a:t>
            </a:r>
            <a:endParaRPr lang="en-US" altLang="zh-TW" dirty="0" smtClean="0"/>
          </a:p>
          <a:p>
            <a:pPr marL="514350" indent="-514350">
              <a:buFont typeface="+mj-lt"/>
              <a:buAutoNum type="arabicPeriod"/>
            </a:pPr>
            <a:r>
              <a:rPr lang="zh-TW" altLang="en-US" dirty="0" smtClean="0"/>
              <a:t>保持車禍現場的完整</a:t>
            </a:r>
            <a:endParaRPr lang="en-US" altLang="zh-TW" dirty="0" smtClean="0"/>
          </a:p>
          <a:p>
            <a:pPr marL="514350" indent="-514350">
              <a:buFont typeface="+mj-lt"/>
              <a:buAutoNum type="arabicPeriod"/>
            </a:pPr>
            <a:r>
              <a:rPr lang="zh-TW" altLang="en-US" dirty="0" smtClean="0"/>
              <a:t>報警處理並聯絡保險公司及親友協助</a:t>
            </a:r>
            <a:endParaRPr lang="en-US" altLang="zh-TW" dirty="0" smtClean="0"/>
          </a:p>
          <a:p>
            <a:pPr marL="514350" indent="-514350">
              <a:buNone/>
            </a:pPr>
            <a:endParaRPr lang="zh-TW"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如何處理車禍糾紛？</a:t>
            </a:r>
            <a:endParaRPr lang="zh-TW" altLang="en-US" dirty="0"/>
          </a:p>
        </p:txBody>
      </p:sp>
      <p:sp>
        <p:nvSpPr>
          <p:cNvPr id="3" name="內容版面配置區 2"/>
          <p:cNvSpPr>
            <a:spLocks noGrp="1"/>
          </p:cNvSpPr>
          <p:nvPr>
            <p:ph idx="1"/>
          </p:nvPr>
        </p:nvSpPr>
        <p:spPr/>
        <p:txBody>
          <a:bodyPr/>
          <a:lstStyle/>
          <a:p>
            <a:r>
              <a:rPr lang="zh-TW" altLang="en-US" dirty="0" smtClean="0"/>
              <a:t>第二階段：法律程序的解決</a:t>
            </a:r>
            <a:endParaRPr lang="en-US" altLang="zh-TW" dirty="0" smtClean="0"/>
          </a:p>
          <a:p>
            <a:pPr marL="514350" indent="-514350">
              <a:buFont typeface="+mj-lt"/>
              <a:buAutoNum type="arabicPeriod"/>
            </a:pPr>
            <a:r>
              <a:rPr lang="zh-TW" altLang="en-US" dirty="0" smtClean="0"/>
              <a:t>釐清責任歸屬，再談賠償</a:t>
            </a:r>
            <a:endParaRPr lang="en-US" altLang="zh-TW" dirty="0" smtClean="0"/>
          </a:p>
          <a:p>
            <a:pPr marL="514350" indent="-514350">
              <a:buFont typeface="+mj-lt"/>
              <a:buAutoNum type="arabicPeriod"/>
            </a:pPr>
            <a:r>
              <a:rPr lang="zh-TW" altLang="en-US" dirty="0" smtClean="0"/>
              <a:t>善用各種法律途徑，解決糾紛</a:t>
            </a:r>
            <a:endParaRPr lang="en-US" altLang="zh-TW" dirty="0" smtClean="0"/>
          </a:p>
          <a:p>
            <a:pPr marL="514350" indent="-514350">
              <a:buFont typeface="+mj-lt"/>
              <a:buAutoNum type="arabicPeriod"/>
            </a:pPr>
            <a:r>
              <a:rPr lang="zh-TW" altLang="en-US" dirty="0" smtClean="0"/>
              <a:t>遵守法律規定的時效與期間</a:t>
            </a:r>
            <a:endParaRPr lang="en-US" altLang="zh-TW" dirty="0" smtClean="0"/>
          </a:p>
          <a:p>
            <a:pPr marL="514350" indent="-514350">
              <a:buFont typeface="+mj-lt"/>
              <a:buAutoNum type="arabicPeriod"/>
            </a:pPr>
            <a:r>
              <a:rPr lang="zh-TW" altLang="en-US" dirty="0" smtClean="0"/>
              <a:t>留意並採取必要的法律行動，以防肇事者脫產</a:t>
            </a:r>
            <a:endParaRPr lang="zh-TW"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如何處理車禍事故現場？</a:t>
            </a:r>
            <a:endParaRPr lang="zh-TW" altLang="en-US" dirty="0"/>
          </a:p>
        </p:txBody>
      </p:sp>
      <p:sp>
        <p:nvSpPr>
          <p:cNvPr id="3" name="內容版面配置區 2"/>
          <p:cNvSpPr>
            <a:spLocks noGrp="1"/>
          </p:cNvSpPr>
          <p:nvPr>
            <p:ph idx="1"/>
          </p:nvPr>
        </p:nvSpPr>
        <p:spPr/>
        <p:txBody>
          <a:bodyPr/>
          <a:lstStyle/>
          <a:p>
            <a:r>
              <a:rPr lang="zh-TW" altLang="en-US" dirty="0" smtClean="0"/>
              <a:t>無人傷亡的車禍現場處理原則</a:t>
            </a:r>
            <a:r>
              <a:rPr lang="en-US" altLang="zh-TW" dirty="0" smtClean="0"/>
              <a:t>:</a:t>
            </a:r>
          </a:p>
          <a:p>
            <a:pPr marL="514350" indent="-514350">
              <a:buFont typeface="+mj-lt"/>
              <a:buAutoNum type="arabicPeriod"/>
            </a:pPr>
            <a:r>
              <a:rPr lang="zh-TW" altLang="en-US" dirty="0" smtClean="0"/>
              <a:t>先行報警：除非當下，雙方自行和解，否則通報警方到場處理是一定要馬上做的事。</a:t>
            </a:r>
            <a:endParaRPr lang="en-US" altLang="zh-TW" dirty="0" smtClean="0"/>
          </a:p>
          <a:p>
            <a:pPr marL="514350" indent="-514350">
              <a:buNone/>
            </a:pPr>
            <a:r>
              <a:rPr lang="en-US" altLang="zh-TW" dirty="0" smtClean="0"/>
              <a:t>	</a:t>
            </a:r>
            <a:r>
              <a:rPr lang="zh-TW" altLang="en-US" dirty="0" smtClean="0"/>
              <a:t>報警處理時：（詳細說明）</a:t>
            </a:r>
            <a:endParaRPr lang="en-US" altLang="zh-TW" dirty="0" smtClean="0"/>
          </a:p>
          <a:p>
            <a:pPr marL="914400" lvl="1" indent="-514350">
              <a:buFont typeface="Wingdings" pitchFamily="2" charset="2"/>
              <a:buAutoNum type="circleNumWdWhitePlain"/>
            </a:pPr>
            <a:r>
              <a:rPr lang="zh-TW" altLang="en-US" dirty="0" smtClean="0"/>
              <a:t>車禍所發生的地點及時間</a:t>
            </a:r>
            <a:endParaRPr lang="en-US" altLang="zh-TW" dirty="0" smtClean="0"/>
          </a:p>
          <a:p>
            <a:pPr marL="914400" lvl="1" indent="-514350">
              <a:buFont typeface="Wingdings" pitchFamily="2" charset="2"/>
              <a:buAutoNum type="circleNumWdWhitePlain"/>
            </a:pPr>
            <a:r>
              <a:rPr lang="zh-TW" altLang="en-US" dirty="0" smtClean="0"/>
              <a:t>有無人員傷亡</a:t>
            </a:r>
            <a:endParaRPr lang="en-US" altLang="zh-TW" dirty="0" smtClean="0"/>
          </a:p>
          <a:p>
            <a:pPr marL="914400" lvl="1" indent="-514350">
              <a:buFont typeface="Wingdings" pitchFamily="2" charset="2"/>
              <a:buAutoNum type="circleNumWdWhitePlain"/>
            </a:pPr>
            <a:r>
              <a:rPr lang="zh-TW" altLang="en-US" dirty="0" smtClean="0"/>
              <a:t>事故車輛種類</a:t>
            </a:r>
            <a:endParaRPr lang="en-US" altLang="zh-TW" dirty="0" smtClean="0"/>
          </a:p>
          <a:p>
            <a:pPr marL="914400" lvl="1" indent="-514350">
              <a:buFont typeface="Wingdings" pitchFamily="2" charset="2"/>
              <a:buAutoNum type="circleNumWdWhitePlain"/>
            </a:pPr>
            <a:r>
              <a:rPr lang="zh-TW" altLang="en-US" dirty="0" smtClean="0"/>
              <a:t>並留下報案者的姓名及聯絡電話</a:t>
            </a:r>
            <a:endParaRPr lang="zh-TW"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無人傷亡的車禍現場處理原則</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startAt="2"/>
            </a:pPr>
            <a:r>
              <a:rPr lang="zh-TW" altLang="en-US" dirty="0" smtClean="0"/>
              <a:t>警方到場前的處置：</a:t>
            </a:r>
            <a:endParaRPr lang="en-US" altLang="zh-TW" dirty="0" smtClean="0"/>
          </a:p>
          <a:p>
            <a:pPr marL="514350" indent="-514350">
              <a:buNone/>
            </a:pPr>
            <a:r>
              <a:rPr lang="en-US" altLang="zh-TW" dirty="0" smtClean="0"/>
              <a:t>	</a:t>
            </a:r>
            <a:r>
              <a:rPr lang="zh-TW" altLang="en-US" dirty="0" smtClean="0"/>
              <a:t>如正直上下班的尖峰時刻，車主應該儘快標繪車輛所在位置後，將車移到路邊停放</a:t>
            </a:r>
            <a:endParaRPr lang="en-US" altLang="zh-TW" dirty="0" smtClean="0"/>
          </a:p>
          <a:p>
            <a:pPr marL="514350" indent="-514350">
              <a:buFont typeface="Wingdings" pitchFamily="2" charset="2"/>
              <a:buAutoNum type="circleNumWdWhitePlain"/>
            </a:pPr>
            <a:r>
              <a:rPr lang="zh-TW" altLang="en-US" dirty="0" smtClean="0"/>
              <a:t>擺放故障三角架</a:t>
            </a:r>
            <a:endParaRPr lang="en-US" altLang="zh-TW" dirty="0" smtClean="0"/>
          </a:p>
          <a:p>
            <a:pPr marL="514350" indent="-514350">
              <a:buFont typeface="Wingdings" pitchFamily="2" charset="2"/>
              <a:buAutoNum type="circleNumWdWhitePlain"/>
            </a:pPr>
            <a:r>
              <a:rPr lang="zh-TW" altLang="en-US" dirty="0" smtClean="0"/>
              <a:t>粉筆等標繪車輛四個輪子的位置</a:t>
            </a:r>
            <a:endParaRPr lang="en-US" altLang="zh-TW" dirty="0" smtClean="0"/>
          </a:p>
          <a:p>
            <a:pPr marL="514350" indent="-514350">
              <a:buFont typeface="Wingdings" pitchFamily="2" charset="2"/>
              <a:buAutoNum type="circleNumWdWhitePlain"/>
            </a:pPr>
            <a:r>
              <a:rPr lang="zh-TW" altLang="en-US" dirty="0" smtClean="0"/>
              <a:t>拍照存證</a:t>
            </a:r>
            <a:endParaRPr lang="zh-TW"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警方到場後的處置</a:t>
            </a:r>
            <a:endParaRPr lang="zh-TW" altLang="en-US" dirty="0"/>
          </a:p>
        </p:txBody>
      </p:sp>
      <p:sp>
        <p:nvSpPr>
          <p:cNvPr id="3" name="內容版面配置區 2"/>
          <p:cNvSpPr>
            <a:spLocks noGrp="1"/>
          </p:cNvSpPr>
          <p:nvPr>
            <p:ph idx="1"/>
          </p:nvPr>
        </p:nvSpPr>
        <p:spPr/>
        <p:txBody>
          <a:bodyPr/>
          <a:lstStyle/>
          <a:p>
            <a:r>
              <a:rPr lang="zh-TW" altLang="en-US" dirty="0" smtClean="0"/>
              <a:t>警方會依照處理作業流程，進行現場相關流程採證及善後</a:t>
            </a:r>
            <a:endParaRPr lang="en-US" altLang="zh-TW" dirty="0" smtClean="0"/>
          </a:p>
          <a:p>
            <a:r>
              <a:rPr lang="en-US" altLang="zh-TW" dirty="0" smtClean="0"/>
              <a:t>Ex. </a:t>
            </a:r>
            <a:r>
              <a:rPr lang="zh-TW" altLang="en-US" dirty="0" smtClean="0"/>
              <a:t>測量工具、照相錄影器材、鑑識器材、交管器材、各式記錄表單（道路交通事故調查報告表及現場圖、肇事逃逸追查表）</a:t>
            </a:r>
            <a:endParaRPr lang="zh-TW"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當事人或其親友要特別注意的事項</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請警方先行確認駕駛人的身分</a:t>
            </a:r>
            <a:endParaRPr lang="en-US" altLang="zh-TW" dirty="0" smtClean="0"/>
          </a:p>
          <a:p>
            <a:pPr marL="514350" indent="-514350">
              <a:buFont typeface="+mj-lt"/>
              <a:buAutoNum type="arabicPeriod"/>
            </a:pPr>
            <a:r>
              <a:rPr lang="zh-TW" altLang="en-US" dirty="0" smtClean="0"/>
              <a:t>當事人在簽名前，務必再詳加核對記錄內容</a:t>
            </a:r>
            <a:endParaRPr lang="en-US" altLang="zh-TW" dirty="0" smtClean="0"/>
          </a:p>
          <a:p>
            <a:pPr marL="514350" indent="-514350">
              <a:buFont typeface="+mj-lt"/>
              <a:buAutoNum type="arabicPeriod"/>
            </a:pPr>
            <a:r>
              <a:rPr lang="zh-TW" altLang="en-US" dirty="0" smtClean="0"/>
              <a:t>向到場的處理事故的員警請教姓名、臂章號碼、服勤單位及聯絡電話</a:t>
            </a:r>
            <a:endParaRPr lang="en-US" altLang="zh-TW" dirty="0" smtClean="0"/>
          </a:p>
          <a:p>
            <a:pPr marL="514350" indent="-514350">
              <a:buFont typeface="+mj-lt"/>
              <a:buAutoNum type="arabicPeriod"/>
            </a:pPr>
            <a:r>
              <a:rPr lang="zh-TW" altLang="en-US" dirty="0" smtClean="0"/>
              <a:t>車禍現場如有監視器或目擊者，應請求警方進行調查並製作筆錄及保全證據</a:t>
            </a:r>
            <a:endParaRPr lang="zh-TW"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有人受傷的車禍現場處理原則</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報案時，要向警方陳明有人受傷</a:t>
            </a:r>
            <a:endParaRPr lang="en-US" altLang="zh-TW" dirty="0" smtClean="0"/>
          </a:p>
          <a:p>
            <a:pPr marL="514350" indent="-514350">
              <a:buFont typeface="+mj-lt"/>
              <a:buAutoNum type="arabicPeriod"/>
            </a:pPr>
            <a:r>
              <a:rPr lang="zh-TW" altLang="en-US" dirty="0" smtClean="0"/>
              <a:t>車禍現場處理完畢後，務必於當日內再到醫院進一步處理傷口並詳述受傷經過，請醫生開立驗傷單及診斷證明書</a:t>
            </a:r>
            <a:endParaRPr lang="en-US" altLang="zh-TW" dirty="0" smtClean="0"/>
          </a:p>
          <a:p>
            <a:pPr marL="514350" indent="-514350">
              <a:buFont typeface="+mj-lt"/>
              <a:buAutoNum type="arabicPeriod"/>
            </a:pPr>
            <a:r>
              <a:rPr lang="zh-TW" altLang="en-US" dirty="0" smtClean="0"/>
              <a:t>在車禍肇事者可以確定的情形下，受傷的被害人應留意刑事過失傷害有六個月的告訴期間</a:t>
            </a:r>
            <a:endParaRPr lang="zh-TW"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有人死亡的車禍現場處理原則</a:t>
            </a:r>
            <a:endParaRPr lang="zh-TW" altLang="en-US" dirty="0"/>
          </a:p>
        </p:txBody>
      </p:sp>
      <p:sp>
        <p:nvSpPr>
          <p:cNvPr id="3" name="內容版面配置區 2"/>
          <p:cNvSpPr>
            <a:spLocks noGrp="1"/>
          </p:cNvSpPr>
          <p:nvPr>
            <p:ph idx="1"/>
          </p:nvPr>
        </p:nvSpPr>
        <p:spPr/>
        <p:txBody>
          <a:bodyPr/>
          <a:lstStyle/>
          <a:p>
            <a:r>
              <a:rPr lang="zh-TW" altLang="en-US" dirty="0" smtClean="0"/>
              <a:t>當場死亡：</a:t>
            </a:r>
            <a:endParaRPr lang="en-US" altLang="zh-TW" dirty="0" smtClean="0"/>
          </a:p>
          <a:p>
            <a:r>
              <a:rPr lang="zh-TW" altLang="en-US" dirty="0" smtClean="0"/>
              <a:t>因意外或非自然死亡的情形，就一定要檢察官會同法醫到現場相驗，才能開具屍體驗證明書（司法檢驗）</a:t>
            </a:r>
            <a:endParaRPr lang="en-US" altLang="zh-TW" dirty="0" smtClean="0"/>
          </a:p>
          <a:p>
            <a:r>
              <a:rPr lang="zh-TW" altLang="en-US" dirty="0" smtClean="0"/>
              <a:t>到院前死亡：同上</a:t>
            </a:r>
            <a:endParaRPr lang="en-US" altLang="zh-TW" dirty="0" smtClean="0"/>
          </a:p>
          <a:p>
            <a:r>
              <a:rPr lang="zh-TW" altLang="en-US" dirty="0" smtClean="0"/>
              <a:t>人死亡的車禍事故中，除了不能破壞事故現場，最重要不能</a:t>
            </a:r>
            <a:r>
              <a:rPr lang="zh-TW" altLang="en-US" dirty="0" smtClean="0">
                <a:solidFill>
                  <a:srgbClr val="FF0000"/>
                </a:solidFill>
              </a:rPr>
              <a:t>任意搬動死者遺體</a:t>
            </a:r>
            <a:endParaRPr lang="zh-TW" alt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車禍何解書要怎麼寫？</a:t>
            </a:r>
            <a:endParaRPr lang="zh-TW" altLang="en-US" dirty="0"/>
          </a:p>
        </p:txBody>
      </p:sp>
      <p:sp>
        <p:nvSpPr>
          <p:cNvPr id="3" name="內容版面配置區 2"/>
          <p:cNvSpPr>
            <a:spLocks noGrp="1"/>
          </p:cNvSpPr>
          <p:nvPr>
            <p:ph idx="1"/>
          </p:nvPr>
        </p:nvSpPr>
        <p:spPr/>
        <p:txBody>
          <a:bodyPr/>
          <a:lstStyle/>
          <a:p>
            <a:r>
              <a:rPr lang="zh-TW" altLang="en-US" dirty="0" smtClean="0"/>
              <a:t>此處說的和解指的是，民事和解並非訴訟上的和解</a:t>
            </a:r>
            <a:endParaRPr lang="zh-TW"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a:t>
            </a:r>
            <a:endParaRPr lang="zh-TW" altLang="en-US" dirty="0"/>
          </a:p>
        </p:txBody>
      </p:sp>
      <p:sp>
        <p:nvSpPr>
          <p:cNvPr id="3" name="內容版面配置區 2"/>
          <p:cNvSpPr>
            <a:spLocks noGrp="1"/>
          </p:cNvSpPr>
          <p:nvPr>
            <p:ph idx="1"/>
          </p:nvPr>
        </p:nvSpPr>
        <p:spPr/>
        <p:txBody>
          <a:bodyPr/>
          <a:lstStyle/>
          <a:p>
            <a:r>
              <a:rPr lang="zh-TW" altLang="en-US" dirty="0" smtClean="0"/>
              <a:t>和解是一種「契約」關係，規定在</a:t>
            </a:r>
            <a:r>
              <a:rPr lang="en-US" altLang="zh-TW" dirty="0" smtClean="0"/>
              <a:t>《</a:t>
            </a:r>
            <a:r>
              <a:rPr lang="zh-TW" altLang="en-US" dirty="0" smtClean="0"/>
              <a:t>民法</a:t>
            </a:r>
            <a:r>
              <a:rPr lang="en-US" altLang="zh-TW" dirty="0" smtClean="0"/>
              <a:t>》</a:t>
            </a:r>
            <a:r>
              <a:rPr lang="zh-TW" altLang="en-US" dirty="0" smtClean="0"/>
              <a:t>第</a:t>
            </a:r>
            <a:r>
              <a:rPr lang="en-US" altLang="zh-TW" dirty="0" smtClean="0"/>
              <a:t>736</a:t>
            </a:r>
            <a:r>
              <a:rPr lang="zh-TW" altLang="en-US" dirty="0" smtClean="0"/>
              <a:t>條到第</a:t>
            </a:r>
            <a:r>
              <a:rPr lang="en-US" altLang="zh-TW" dirty="0" smtClean="0"/>
              <a:t>738</a:t>
            </a:r>
            <a:r>
              <a:rPr lang="zh-TW" altLang="en-US" dirty="0" smtClean="0"/>
              <a:t>條</a:t>
            </a:r>
            <a:endParaRPr lang="zh-TW"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a:t>
            </a:r>
            <a:endParaRPr lang="zh-TW" altLang="en-US" dirty="0"/>
          </a:p>
        </p:txBody>
      </p:sp>
      <p:sp>
        <p:nvSpPr>
          <p:cNvPr id="3" name="內容版面配置區 2"/>
          <p:cNvSpPr>
            <a:spLocks noGrp="1"/>
          </p:cNvSpPr>
          <p:nvPr>
            <p:ph idx="1"/>
          </p:nvPr>
        </p:nvSpPr>
        <p:spPr/>
        <p:txBody>
          <a:bodyPr/>
          <a:lstStyle/>
          <a:p>
            <a:r>
              <a:rPr lang="zh-TW" altLang="en-US" dirty="0" smtClean="0"/>
              <a:t>民法第</a:t>
            </a:r>
            <a:r>
              <a:rPr lang="en-US" altLang="zh-TW" dirty="0" smtClean="0"/>
              <a:t>736</a:t>
            </a:r>
            <a:r>
              <a:rPr lang="zh-TW" altLang="en-US" dirty="0" smtClean="0"/>
              <a:t>條：</a:t>
            </a:r>
            <a:endParaRPr lang="en-US" altLang="zh-TW" dirty="0" smtClean="0"/>
          </a:p>
          <a:p>
            <a:r>
              <a:rPr lang="zh-TW" altLang="en-US" dirty="0" smtClean="0"/>
              <a:t>稱和解者，謂當事人約定，互相讓步，以終止爭執或防止爭執發生之契約。</a:t>
            </a:r>
            <a:endParaRPr lang="en-US" altLang="zh-TW" dirty="0" smtClean="0"/>
          </a:p>
          <a:p>
            <a:endParaRPr lang="en-US" altLang="zh-TW" dirty="0" smtClean="0"/>
          </a:p>
          <a:p>
            <a:r>
              <a:rPr lang="en-US" altLang="zh-TW" dirty="0" smtClean="0"/>
              <a:t>--</a:t>
            </a:r>
            <a:r>
              <a:rPr lang="zh-TW" altLang="en-US" dirty="0" smtClean="0"/>
              <a:t>和解是一種契約關係</a:t>
            </a:r>
            <a:endParaRPr lang="en-US" altLang="zh-TW" dirty="0" smtClean="0"/>
          </a:p>
          <a:p>
            <a:pPr>
              <a:buNone/>
            </a:pPr>
            <a:endParaRPr lang="zh-TW"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a:t>
            </a:r>
            <a:endParaRPr lang="zh-TW" altLang="en-US" dirty="0"/>
          </a:p>
        </p:txBody>
      </p:sp>
      <p:sp>
        <p:nvSpPr>
          <p:cNvPr id="3" name="內容版面配置區 2"/>
          <p:cNvSpPr>
            <a:spLocks noGrp="1"/>
          </p:cNvSpPr>
          <p:nvPr>
            <p:ph idx="1"/>
          </p:nvPr>
        </p:nvSpPr>
        <p:spPr/>
        <p:txBody>
          <a:bodyPr/>
          <a:lstStyle/>
          <a:p>
            <a:r>
              <a:rPr lang="zh-TW" altLang="en-US" dirty="0" smtClean="0"/>
              <a:t>民法第</a:t>
            </a:r>
            <a:r>
              <a:rPr lang="en-US" altLang="zh-TW" dirty="0" smtClean="0"/>
              <a:t>737</a:t>
            </a:r>
            <a:r>
              <a:rPr lang="zh-TW" altLang="en-US" dirty="0" smtClean="0"/>
              <a:t>條</a:t>
            </a:r>
            <a:endParaRPr lang="en-US" altLang="zh-TW" dirty="0" smtClean="0"/>
          </a:p>
          <a:p>
            <a:r>
              <a:rPr lang="zh-TW" altLang="en-US" dirty="0" smtClean="0"/>
              <a:t>和解有使當事人所拋棄之權利消滅及使當事人取得和解契約所訂明權利之效力</a:t>
            </a:r>
            <a:endParaRPr lang="en-US" altLang="zh-TW" dirty="0" smtClean="0"/>
          </a:p>
          <a:p>
            <a:endParaRPr lang="en-US" altLang="zh-TW" dirty="0" smtClean="0"/>
          </a:p>
          <a:p>
            <a:r>
              <a:rPr lang="zh-TW" altLang="en-US" dirty="0" smtClean="0"/>
              <a:t>意謂著，</a:t>
            </a:r>
            <a:r>
              <a:rPr lang="zh-TW" altLang="en-US" dirty="0" smtClean="0">
                <a:solidFill>
                  <a:srgbClr val="FF0000"/>
                </a:solidFill>
              </a:rPr>
              <a:t>答應人家的事情要做到</a:t>
            </a:r>
            <a:endParaRPr lang="en-US" altLang="zh-TW" dirty="0" smtClean="0">
              <a:solidFill>
                <a:srgbClr val="FF0000"/>
              </a:solidFill>
            </a:endParaRPr>
          </a:p>
          <a:p>
            <a:r>
              <a:rPr lang="en-US" altLang="zh-TW" dirty="0" smtClean="0">
                <a:solidFill>
                  <a:srgbClr val="FF0000"/>
                </a:solidFill>
              </a:rPr>
              <a:t>Ex. </a:t>
            </a:r>
            <a:r>
              <a:rPr lang="zh-TW" altLang="en-US" dirty="0" smtClean="0">
                <a:solidFill>
                  <a:srgbClr val="FF0000"/>
                </a:solidFill>
              </a:rPr>
              <a:t>和解書上寫明「乙方同意拋棄對甲方本件車禍的其餘民事上的請求」這樣就會使乙方其他法律上可以主張的權利消滅</a:t>
            </a:r>
            <a:endParaRPr lang="en-US" altLang="zh-TW" dirty="0" smtClean="0">
              <a:solidFill>
                <a:srgbClr val="FF0000"/>
              </a:solidFill>
            </a:endParaRPr>
          </a:p>
          <a:p>
            <a:endParaRPr lang="zh-TW" altLang="en-US"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a:t>
            </a:r>
            <a:endParaRPr lang="zh-TW" altLang="en-US" dirty="0"/>
          </a:p>
        </p:txBody>
      </p:sp>
      <p:sp>
        <p:nvSpPr>
          <p:cNvPr id="3" name="內容版面配置區 2"/>
          <p:cNvSpPr>
            <a:spLocks noGrp="1"/>
          </p:cNvSpPr>
          <p:nvPr>
            <p:ph idx="1"/>
          </p:nvPr>
        </p:nvSpPr>
        <p:spPr/>
        <p:txBody>
          <a:bodyPr>
            <a:normAutofit fontScale="92500" lnSpcReduction="10000"/>
          </a:bodyPr>
          <a:lstStyle/>
          <a:p>
            <a:r>
              <a:rPr lang="zh-TW" altLang="en-US" dirty="0" smtClean="0"/>
              <a:t>民法第</a:t>
            </a:r>
            <a:r>
              <a:rPr lang="en-US" altLang="zh-TW" dirty="0" smtClean="0"/>
              <a:t>738</a:t>
            </a:r>
            <a:r>
              <a:rPr lang="zh-TW" altLang="en-US" dirty="0" smtClean="0"/>
              <a:t>條：</a:t>
            </a:r>
            <a:endParaRPr lang="en-US" altLang="zh-TW" dirty="0" smtClean="0"/>
          </a:p>
          <a:p>
            <a:r>
              <a:rPr lang="zh-TW" altLang="en-US" dirty="0" smtClean="0"/>
              <a:t>和解不得以錯誤為理由撤銷之。但有左列情形之一者，不在此限：</a:t>
            </a:r>
            <a:endParaRPr lang="en-US" altLang="zh-TW" dirty="0" smtClean="0"/>
          </a:p>
          <a:p>
            <a:pPr marL="514350" indent="-514350">
              <a:buFont typeface="+mj-lt"/>
              <a:buAutoNum type="arabicPeriod"/>
            </a:pPr>
            <a:r>
              <a:rPr lang="zh-TW" altLang="en-US" dirty="0" smtClean="0"/>
              <a:t>和解所依據之文件，事後發現為偽造或變造，而和解當事人若知其為偽造或變造，及不為和解者</a:t>
            </a:r>
            <a:endParaRPr lang="en-US" altLang="zh-TW" dirty="0" smtClean="0"/>
          </a:p>
          <a:p>
            <a:pPr marL="514350" indent="-514350">
              <a:buFont typeface="+mj-lt"/>
              <a:buAutoNum type="arabicPeriod"/>
            </a:pPr>
            <a:r>
              <a:rPr lang="zh-TW" altLang="en-US" dirty="0" smtClean="0"/>
              <a:t>和解事件，經法院確定判決，而為當事人雙方或一方於和解當時所不知者</a:t>
            </a:r>
            <a:endParaRPr lang="en-US" altLang="zh-TW" dirty="0" smtClean="0"/>
          </a:p>
          <a:p>
            <a:pPr marL="514350" indent="-514350">
              <a:buFont typeface="+mj-lt"/>
              <a:buAutoNum type="arabicPeriod"/>
            </a:pPr>
            <a:r>
              <a:rPr lang="zh-TW" altLang="en-US" dirty="0" smtClean="0"/>
              <a:t>當事人之一方，對於他方當事人之資格或對於重要之爭點有錯誤，而為和解者。</a:t>
            </a:r>
            <a:endParaRPr lang="en-US" altLang="zh-TW"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a:t>
            </a:r>
            <a:endParaRPr lang="zh-TW" altLang="en-US" dirty="0"/>
          </a:p>
        </p:txBody>
      </p:sp>
      <p:sp>
        <p:nvSpPr>
          <p:cNvPr id="3" name="內容版面配置區 2"/>
          <p:cNvSpPr>
            <a:spLocks noGrp="1"/>
          </p:cNvSpPr>
          <p:nvPr>
            <p:ph idx="1"/>
          </p:nvPr>
        </p:nvSpPr>
        <p:spPr/>
        <p:txBody>
          <a:bodyPr/>
          <a:lstStyle/>
          <a:p>
            <a:r>
              <a:rPr lang="zh-TW" altLang="en-US" dirty="0" smtClean="0"/>
              <a:t>「和解不得以錯誤為理由撤銷之」，是指和解契約一旦成立，雙方當事人就應該要受到契約的約束，對於和解的內容，除了具有本條所定第</a:t>
            </a:r>
            <a:r>
              <a:rPr lang="en-US" altLang="zh-TW" dirty="0" smtClean="0"/>
              <a:t>1</a:t>
            </a:r>
            <a:r>
              <a:rPr lang="zh-TW" altLang="en-US" dirty="0" smtClean="0"/>
              <a:t>款到第</a:t>
            </a:r>
            <a:r>
              <a:rPr lang="en-US" altLang="zh-TW" dirty="0" smtClean="0"/>
              <a:t>3</a:t>
            </a:r>
            <a:r>
              <a:rPr lang="zh-TW" altLang="en-US" dirty="0" smtClean="0"/>
              <a:t>款的事項外，不能以錯誤為理由來撤銷。</a:t>
            </a:r>
            <a:endParaRPr lang="en-US" altLang="zh-TW" dirty="0" smtClean="0"/>
          </a:p>
          <a:p>
            <a:r>
              <a:rPr lang="zh-TW" altLang="en-US" dirty="0" smtClean="0"/>
              <a:t>就算是其中一方因和解而受有不利益的結果，也不可以在事後據以推翻或異議，也不能就和解前的法律關係再行主張。</a:t>
            </a:r>
            <a:endParaRPr lang="en-US" altLang="zh-TW" dirty="0" smtClean="0"/>
          </a:p>
          <a:p>
            <a:r>
              <a:rPr lang="en-US" altLang="zh-TW" dirty="0" smtClean="0"/>
              <a:t>P.179</a:t>
            </a:r>
          </a:p>
          <a:p>
            <a:endParaRPr lang="zh-TW"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a:t>
            </a:r>
            <a:endParaRPr lang="zh-TW" altLang="en-US" dirty="0"/>
          </a:p>
        </p:txBody>
      </p:sp>
      <p:sp>
        <p:nvSpPr>
          <p:cNvPr id="3" name="內容版面配置區 2"/>
          <p:cNvSpPr>
            <a:spLocks noGrp="1"/>
          </p:cNvSpPr>
          <p:nvPr>
            <p:ph idx="1"/>
          </p:nvPr>
        </p:nvSpPr>
        <p:spPr/>
        <p:txBody>
          <a:bodyPr/>
          <a:lstStyle/>
          <a:p>
            <a:r>
              <a:rPr lang="zh-TW" altLang="en-US" dirty="0" smtClean="0"/>
              <a:t>第一款：因和解顯非出於當事人真意所為</a:t>
            </a:r>
            <a:endParaRPr lang="en-US" altLang="zh-TW" dirty="0" smtClean="0"/>
          </a:p>
          <a:p>
            <a:r>
              <a:rPr lang="zh-TW" altLang="en-US" dirty="0" smtClean="0"/>
              <a:t>第二款：</a:t>
            </a:r>
            <a:r>
              <a:rPr lang="en-US" altLang="zh-TW" dirty="0" smtClean="0"/>
              <a:t>ex. </a:t>
            </a:r>
            <a:r>
              <a:rPr lang="zh-TW" altLang="en-US" dirty="0" smtClean="0"/>
              <a:t>車禍本案已經法院判決確定（因判決以確定，當事人在作成和解時並不知情）</a:t>
            </a:r>
            <a:endParaRPr lang="en-US" altLang="zh-TW" dirty="0" smtClean="0"/>
          </a:p>
          <a:p>
            <a:r>
              <a:rPr lang="zh-TW" altLang="en-US" dirty="0" smtClean="0"/>
              <a:t>第三款：</a:t>
            </a:r>
            <a:r>
              <a:rPr lang="en-US" altLang="zh-TW" dirty="0" smtClean="0"/>
              <a:t>ex. </a:t>
            </a:r>
            <a:r>
              <a:rPr lang="zh-TW" altLang="en-US" dirty="0" smtClean="0"/>
              <a:t>當事人有一方未成年，沒有法定代理人共同簽名於和解書</a:t>
            </a:r>
            <a:endParaRPr lang="zh-TW"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口頭約定的和解，會有效嗎？</a:t>
            </a:r>
            <a:endParaRPr lang="zh-TW" altLang="en-US" dirty="0"/>
          </a:p>
        </p:txBody>
      </p:sp>
      <p:sp>
        <p:nvSpPr>
          <p:cNvPr id="3" name="內容版面配置區 2"/>
          <p:cNvSpPr>
            <a:spLocks noGrp="1"/>
          </p:cNvSpPr>
          <p:nvPr>
            <p:ph idx="1"/>
          </p:nvPr>
        </p:nvSpPr>
        <p:spPr/>
        <p:txBody>
          <a:bodyPr/>
          <a:lstStyle/>
          <a:p>
            <a:r>
              <a:rPr lang="zh-TW" altLang="en-US" dirty="0" smtClean="0"/>
              <a:t>原則：可以</a:t>
            </a:r>
            <a:endParaRPr lang="en-US" altLang="zh-TW" dirty="0" smtClean="0"/>
          </a:p>
          <a:p>
            <a:r>
              <a:rPr lang="zh-TW" altLang="en-US" dirty="0" smtClean="0"/>
              <a:t>但：口說容易產生日後爭執</a:t>
            </a:r>
            <a:endParaRPr lang="zh-TW"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和解書的具體寫法</a:t>
            </a:r>
            <a:endParaRPr lang="zh-TW" altLang="en-US" dirty="0"/>
          </a:p>
        </p:txBody>
      </p:sp>
      <p:sp>
        <p:nvSpPr>
          <p:cNvPr id="3" name="內容版面配置區 2"/>
          <p:cNvSpPr>
            <a:spLocks noGrp="1"/>
          </p:cNvSpPr>
          <p:nvPr>
            <p:ph idx="1"/>
          </p:nvPr>
        </p:nvSpPr>
        <p:spPr/>
        <p:txBody>
          <a:bodyPr/>
          <a:lstStyle/>
          <a:p>
            <a:r>
              <a:rPr lang="zh-TW" altLang="en-US" dirty="0" smtClean="0"/>
              <a:t>要件一</a:t>
            </a:r>
            <a:r>
              <a:rPr lang="en-US" altLang="zh-TW" dirty="0" smtClean="0"/>
              <a:t>:</a:t>
            </a:r>
            <a:r>
              <a:rPr lang="zh-TW" altLang="en-US" dirty="0" smtClean="0">
                <a:solidFill>
                  <a:srgbClr val="FF0000"/>
                </a:solidFill>
              </a:rPr>
              <a:t>表面書面係和解內容的文字名稱</a:t>
            </a:r>
            <a:endParaRPr lang="en-US" altLang="zh-TW" dirty="0" smtClean="0">
              <a:solidFill>
                <a:srgbClr val="FF0000"/>
              </a:solidFill>
            </a:endParaRPr>
          </a:p>
          <a:p>
            <a:r>
              <a:rPr lang="en-US" altLang="zh-TW" dirty="0" smtClean="0"/>
              <a:t>Ex. </a:t>
            </a:r>
            <a:r>
              <a:rPr lang="zh-TW" altLang="en-US" dirty="0" smtClean="0"/>
              <a:t>車禍和解書、協議書、合約書、契約書</a:t>
            </a:r>
            <a:endParaRPr lang="en-US" altLang="zh-TW"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和解書的具體寫法</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smtClean="0"/>
              <a:t>要件二：</a:t>
            </a:r>
            <a:endParaRPr lang="en-US" altLang="zh-TW" dirty="0" smtClean="0"/>
          </a:p>
          <a:p>
            <a:r>
              <a:rPr lang="zh-TW" altLang="en-US" dirty="0" smtClean="0">
                <a:solidFill>
                  <a:srgbClr val="FF0000"/>
                </a:solidFill>
              </a:rPr>
              <a:t>車禍當事人</a:t>
            </a:r>
            <a:r>
              <a:rPr lang="zh-TW" altLang="en-US" dirty="0" smtClean="0"/>
              <a:t>：</a:t>
            </a:r>
            <a:endParaRPr lang="en-US" altLang="zh-TW" dirty="0" smtClean="0"/>
          </a:p>
          <a:p>
            <a:r>
              <a:rPr lang="zh-TW" altLang="en-US" dirty="0" smtClean="0"/>
              <a:t>通常和解書上是以甲方、乙方二者相稱，如果是三方以上的車禍事故，和解書上再多加丙方、丁方其實也沒有什麼不可以</a:t>
            </a:r>
            <a:endParaRPr lang="en-US" altLang="zh-TW" dirty="0" smtClean="0"/>
          </a:p>
          <a:p>
            <a:endParaRPr lang="en-US" altLang="zh-TW" dirty="0" smtClean="0"/>
          </a:p>
          <a:p>
            <a:r>
              <a:rPr lang="zh-TW" altLang="en-US" dirty="0" smtClean="0"/>
              <a:t>未滿</a:t>
            </a:r>
            <a:r>
              <a:rPr lang="en-US" altLang="zh-TW" dirty="0" smtClean="0"/>
              <a:t>20</a:t>
            </a:r>
            <a:r>
              <a:rPr lang="zh-TW" altLang="en-US" dirty="0" smtClean="0"/>
              <a:t>歲的年輕人發生車禍而要成立和解時，原則上和解書是要請法定代理人出來簽的。。</a:t>
            </a:r>
            <a:endParaRPr lang="zh-TW"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和解書具體寫法</a:t>
            </a:r>
            <a:endParaRPr lang="zh-TW" altLang="en-US" dirty="0"/>
          </a:p>
        </p:txBody>
      </p:sp>
      <p:sp>
        <p:nvSpPr>
          <p:cNvPr id="3" name="內容版面配置區 2"/>
          <p:cNvSpPr>
            <a:spLocks noGrp="1"/>
          </p:cNvSpPr>
          <p:nvPr>
            <p:ph idx="1"/>
          </p:nvPr>
        </p:nvSpPr>
        <p:spPr/>
        <p:txBody>
          <a:bodyPr/>
          <a:lstStyle/>
          <a:p>
            <a:r>
              <a:rPr lang="zh-TW" altLang="en-US" dirty="0" smtClean="0"/>
              <a:t>要件三：</a:t>
            </a:r>
            <a:endParaRPr lang="en-US" altLang="zh-TW" dirty="0" smtClean="0"/>
          </a:p>
          <a:p>
            <a:r>
              <a:rPr lang="zh-TW" altLang="en-US" dirty="0" smtClean="0"/>
              <a:t>和解內容應載明車禍發生的人、事、時、地、物</a:t>
            </a:r>
            <a:endParaRPr lang="en-US" altLang="zh-TW" dirty="0" smtClean="0"/>
          </a:p>
          <a:p>
            <a:r>
              <a:rPr lang="zh-TW" altLang="en-US" dirty="0" smtClean="0"/>
              <a:t>和解書內容可區分：</a:t>
            </a:r>
            <a:endParaRPr lang="en-US" altLang="zh-TW" dirty="0" smtClean="0"/>
          </a:p>
          <a:p>
            <a:r>
              <a:rPr lang="zh-TW" altLang="en-US" dirty="0" smtClean="0">
                <a:solidFill>
                  <a:srgbClr val="FF0000"/>
                </a:solidFill>
              </a:rPr>
              <a:t>原因事實</a:t>
            </a:r>
            <a:r>
              <a:rPr lang="zh-TW" altLang="en-US" dirty="0" smtClean="0"/>
              <a:t>＋</a:t>
            </a:r>
            <a:r>
              <a:rPr lang="zh-TW" altLang="en-US" dirty="0" smtClean="0">
                <a:solidFill>
                  <a:srgbClr val="FF0000"/>
                </a:solidFill>
              </a:rPr>
              <a:t>和解條件</a:t>
            </a:r>
            <a:r>
              <a:rPr lang="zh-TW" altLang="en-US" dirty="0" smtClean="0"/>
              <a:t>（＝案由）</a:t>
            </a:r>
            <a:endParaRPr lang="en-US" altLang="zh-TW" dirty="0" smtClean="0"/>
          </a:p>
          <a:p>
            <a:r>
              <a:rPr lang="zh-TW" altLang="en-US" dirty="0" smtClean="0"/>
              <a:t>（</a:t>
            </a:r>
            <a:r>
              <a:rPr lang="zh-TW" altLang="en-US" dirty="0" smtClean="0">
                <a:solidFill>
                  <a:srgbClr val="0070C0"/>
                </a:solidFill>
              </a:rPr>
              <a:t>車禍</a:t>
            </a:r>
            <a:r>
              <a:rPr lang="zh-TW" altLang="en-US" dirty="0" smtClean="0"/>
              <a:t>）＋（</a:t>
            </a:r>
            <a:r>
              <a:rPr lang="zh-TW" altLang="en-US" dirty="0" smtClean="0">
                <a:solidFill>
                  <a:srgbClr val="0070C0"/>
                </a:solidFill>
              </a:rPr>
              <a:t>人、事、時、地、物的具體描述</a:t>
            </a:r>
            <a:r>
              <a:rPr lang="zh-TW" altLang="en-US" dirty="0" smtClean="0"/>
              <a:t>）</a:t>
            </a:r>
            <a:endParaRPr lang="zh-TW"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和解書具體寫法</a:t>
            </a:r>
            <a:endParaRPr lang="zh-TW" altLang="en-US" dirty="0"/>
          </a:p>
        </p:txBody>
      </p:sp>
      <p:sp>
        <p:nvSpPr>
          <p:cNvPr id="3" name="內容版面配置區 2"/>
          <p:cNvSpPr>
            <a:spLocks noGrp="1"/>
          </p:cNvSpPr>
          <p:nvPr>
            <p:ph idx="1"/>
          </p:nvPr>
        </p:nvSpPr>
        <p:spPr/>
        <p:txBody>
          <a:bodyPr>
            <a:normAutofit fontScale="92500" lnSpcReduction="20000"/>
          </a:bodyPr>
          <a:lstStyle/>
          <a:p>
            <a:r>
              <a:rPr lang="zh-TW" altLang="en-US" dirty="0" smtClean="0"/>
              <a:t>要件四：</a:t>
            </a:r>
            <a:r>
              <a:rPr lang="zh-TW" altLang="en-US" dirty="0" smtClean="0">
                <a:solidFill>
                  <a:srgbClr val="FF0000"/>
                </a:solidFill>
              </a:rPr>
              <a:t>和解內容應載明和解條件</a:t>
            </a:r>
            <a:endParaRPr lang="en-US" altLang="zh-TW" dirty="0" smtClean="0">
              <a:solidFill>
                <a:srgbClr val="FF0000"/>
              </a:solidFill>
            </a:endParaRPr>
          </a:p>
          <a:p>
            <a:r>
              <a:rPr lang="zh-TW" altLang="en-US" dirty="0" smtClean="0">
                <a:solidFill>
                  <a:schemeClr val="tx2"/>
                </a:solidFill>
              </a:rPr>
              <a:t>即是記載雙方達成解決車禍糾紛共識的具體內容，可以</a:t>
            </a:r>
            <a:r>
              <a:rPr lang="zh-TW" altLang="en-US" dirty="0" smtClean="0">
                <a:solidFill>
                  <a:schemeClr val="bg2">
                    <a:lumMod val="50000"/>
                  </a:schemeClr>
                </a:solidFill>
              </a:rPr>
              <a:t>賠償一定金額</a:t>
            </a:r>
            <a:r>
              <a:rPr lang="en-US" altLang="zh-TW" dirty="0" smtClean="0">
                <a:solidFill>
                  <a:schemeClr val="tx2"/>
                </a:solidFill>
              </a:rPr>
              <a:t>or</a:t>
            </a:r>
            <a:r>
              <a:rPr lang="zh-TW" altLang="en-US" dirty="0" smtClean="0">
                <a:solidFill>
                  <a:schemeClr val="bg2">
                    <a:lumMod val="50000"/>
                  </a:schemeClr>
                </a:solidFill>
              </a:rPr>
              <a:t>道歉</a:t>
            </a:r>
            <a:r>
              <a:rPr lang="en-US" altLang="zh-TW" dirty="0" smtClean="0">
                <a:solidFill>
                  <a:schemeClr val="tx2"/>
                </a:solidFill>
              </a:rPr>
              <a:t>or</a:t>
            </a:r>
            <a:r>
              <a:rPr lang="zh-TW" altLang="en-US" dirty="0" smtClean="0">
                <a:solidFill>
                  <a:schemeClr val="bg2">
                    <a:lumMod val="50000"/>
                  </a:schemeClr>
                </a:solidFill>
              </a:rPr>
              <a:t>互不求償</a:t>
            </a:r>
            <a:r>
              <a:rPr lang="zh-TW" altLang="en-US" dirty="0" smtClean="0">
                <a:solidFill>
                  <a:schemeClr val="tx2"/>
                </a:solidFill>
              </a:rPr>
              <a:t>，</a:t>
            </a:r>
            <a:r>
              <a:rPr lang="zh-TW" altLang="en-US" dirty="0" smtClean="0">
                <a:solidFill>
                  <a:schemeClr val="bg2">
                    <a:lumMod val="50000"/>
                  </a:schemeClr>
                </a:solidFill>
              </a:rPr>
              <a:t>各自負擔車禍所受的損害</a:t>
            </a:r>
            <a:endParaRPr lang="en-US" altLang="zh-TW" dirty="0" smtClean="0">
              <a:solidFill>
                <a:schemeClr val="bg2">
                  <a:lumMod val="50000"/>
                </a:schemeClr>
              </a:solidFill>
            </a:endParaRPr>
          </a:p>
          <a:p>
            <a:endParaRPr lang="en-US" altLang="zh-TW" dirty="0" smtClean="0">
              <a:solidFill>
                <a:schemeClr val="bg2">
                  <a:lumMod val="50000"/>
                </a:schemeClr>
              </a:solidFill>
            </a:endParaRPr>
          </a:p>
          <a:p>
            <a:r>
              <a:rPr lang="zh-TW" altLang="en-US" dirty="0" smtClean="0">
                <a:solidFill>
                  <a:schemeClr val="bg2">
                    <a:lumMod val="50000"/>
                  </a:schemeClr>
                </a:solidFill>
              </a:rPr>
              <a:t>附條件：</a:t>
            </a:r>
            <a:r>
              <a:rPr lang="en-US" altLang="zh-TW" dirty="0" smtClean="0">
                <a:solidFill>
                  <a:schemeClr val="bg2">
                    <a:lumMod val="50000"/>
                  </a:schemeClr>
                </a:solidFill>
              </a:rPr>
              <a:t>ex. </a:t>
            </a:r>
            <a:r>
              <a:rPr lang="zh-TW" altLang="en-US" dirty="0" smtClean="0">
                <a:solidFill>
                  <a:schemeClr val="bg2">
                    <a:lumMod val="50000"/>
                  </a:schemeClr>
                </a:solidFill>
              </a:rPr>
              <a:t>自本和解書作成之日起</a:t>
            </a:r>
            <a:r>
              <a:rPr lang="en-US" altLang="zh-TW" dirty="0" smtClean="0">
                <a:solidFill>
                  <a:schemeClr val="bg2">
                    <a:lumMod val="50000"/>
                  </a:schemeClr>
                </a:solidFill>
              </a:rPr>
              <a:t>6</a:t>
            </a:r>
            <a:r>
              <a:rPr lang="zh-TW" altLang="en-US" dirty="0" smtClean="0">
                <a:solidFill>
                  <a:schemeClr val="bg2">
                    <a:lumMod val="50000"/>
                  </a:schemeClr>
                </a:solidFill>
              </a:rPr>
              <a:t>個月內，甲方如有因本件車禍而再支出其他醫療開銷時，所有醫療費用均由乙方負擔</a:t>
            </a:r>
            <a:endParaRPr lang="en-US" altLang="zh-TW" dirty="0" smtClean="0">
              <a:solidFill>
                <a:schemeClr val="bg2">
                  <a:lumMod val="50000"/>
                </a:schemeClr>
              </a:solidFill>
            </a:endParaRPr>
          </a:p>
          <a:p>
            <a:endParaRPr lang="en-US" altLang="zh-TW" dirty="0" smtClean="0">
              <a:solidFill>
                <a:schemeClr val="bg2">
                  <a:lumMod val="50000"/>
                </a:schemeClr>
              </a:solidFill>
            </a:endParaRPr>
          </a:p>
          <a:p>
            <a:r>
              <a:rPr lang="zh-TW" altLang="en-US" dirty="0" smtClean="0">
                <a:solidFill>
                  <a:schemeClr val="bg2">
                    <a:lumMod val="50000"/>
                  </a:schemeClr>
                </a:solidFill>
              </a:rPr>
              <a:t>附期限：</a:t>
            </a:r>
            <a:r>
              <a:rPr lang="en-US" altLang="zh-TW" dirty="0" smtClean="0">
                <a:solidFill>
                  <a:schemeClr val="bg2">
                    <a:lumMod val="50000"/>
                  </a:schemeClr>
                </a:solidFill>
              </a:rPr>
              <a:t>ex. </a:t>
            </a:r>
            <a:r>
              <a:rPr lang="zh-TW" altLang="en-US" dirty="0" smtClean="0">
                <a:solidFill>
                  <a:schemeClr val="bg2">
                    <a:lumMod val="50000"/>
                  </a:schemeClr>
                </a:solidFill>
              </a:rPr>
              <a:t>乙方願自本和解書作成之日起</a:t>
            </a:r>
            <a:r>
              <a:rPr lang="en-US" altLang="zh-TW" dirty="0" smtClean="0">
                <a:solidFill>
                  <a:schemeClr val="bg2">
                    <a:lumMod val="50000"/>
                  </a:schemeClr>
                </a:solidFill>
              </a:rPr>
              <a:t>10</a:t>
            </a:r>
            <a:r>
              <a:rPr lang="zh-TW" altLang="en-US" dirty="0" smtClean="0">
                <a:solidFill>
                  <a:schemeClr val="bg2">
                    <a:lumMod val="50000"/>
                  </a:schemeClr>
                </a:solidFill>
              </a:rPr>
              <a:t>日內賠償甲方新台幣</a:t>
            </a:r>
            <a:r>
              <a:rPr lang="en-US" altLang="zh-TW" dirty="0" smtClean="0">
                <a:solidFill>
                  <a:schemeClr val="bg2">
                    <a:lumMod val="50000"/>
                  </a:schemeClr>
                </a:solidFill>
              </a:rPr>
              <a:t>1</a:t>
            </a:r>
            <a:r>
              <a:rPr lang="zh-TW" altLang="en-US" dirty="0" smtClean="0">
                <a:solidFill>
                  <a:schemeClr val="bg2">
                    <a:lumMod val="50000"/>
                  </a:schemeClr>
                </a:solidFill>
              </a:rPr>
              <a:t>萬元整</a:t>
            </a:r>
            <a:endParaRPr lang="zh-TW" altLang="en-US" dirty="0">
              <a:solidFill>
                <a:schemeClr val="bg2">
                  <a:lumMod val="5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和解書具體寫法</a:t>
            </a:r>
            <a:endParaRPr lang="zh-TW" altLang="en-US" dirty="0"/>
          </a:p>
        </p:txBody>
      </p:sp>
      <p:sp>
        <p:nvSpPr>
          <p:cNvPr id="3" name="內容版面配置區 2"/>
          <p:cNvSpPr>
            <a:spLocks noGrp="1"/>
          </p:cNvSpPr>
          <p:nvPr>
            <p:ph idx="1"/>
          </p:nvPr>
        </p:nvSpPr>
        <p:spPr/>
        <p:txBody>
          <a:bodyPr/>
          <a:lstStyle/>
          <a:p>
            <a:r>
              <a:rPr lang="zh-TW" altLang="en-US" dirty="0" smtClean="0"/>
              <a:t>要件五：和解書應由雙方簽名並載明和解年、月、日</a:t>
            </a:r>
            <a:endParaRPr lang="en-US" altLang="zh-TW" dirty="0" smtClean="0"/>
          </a:p>
          <a:p>
            <a:endParaRPr lang="en-US" altLang="zh-TW" dirty="0" smtClean="0"/>
          </a:p>
          <a:p>
            <a:r>
              <a:rPr lang="zh-TW" altLang="en-US" dirty="0" smtClean="0"/>
              <a:t>任何有效的法律文書都應由當事人確認內容無誤後，簽名或蓋章其上</a:t>
            </a:r>
            <a:endParaRPr lang="en-US" altLang="zh-TW"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單純財損之和解案例</a:t>
            </a:r>
            <a:endParaRPr lang="zh-TW" altLang="en-US" dirty="0"/>
          </a:p>
        </p:txBody>
      </p:sp>
      <p:sp>
        <p:nvSpPr>
          <p:cNvPr id="3" name="內容版面配置區 2"/>
          <p:cNvSpPr>
            <a:spLocks noGrp="1"/>
          </p:cNvSpPr>
          <p:nvPr>
            <p:ph idx="1"/>
          </p:nvPr>
        </p:nvSpPr>
        <p:spPr/>
        <p:txBody>
          <a:bodyPr/>
          <a:lstStyle/>
          <a:p>
            <a:r>
              <a:rPr lang="zh-TW" altLang="en-US" dirty="0" smtClean="0"/>
              <a:t>車禍造成車體損壞，賠償義務人除了賠償修車所需費用外，有時因被害人無法使用車輛，可能衍生</a:t>
            </a:r>
            <a:r>
              <a:rPr lang="zh-TW" altLang="en-US" dirty="0" smtClean="0">
                <a:solidFill>
                  <a:schemeClr val="bg2">
                    <a:lumMod val="50000"/>
                  </a:schemeClr>
                </a:solidFill>
              </a:rPr>
              <a:t>代步費</a:t>
            </a:r>
            <a:r>
              <a:rPr lang="zh-TW" altLang="en-US" dirty="0" smtClean="0"/>
              <a:t>或</a:t>
            </a:r>
            <a:r>
              <a:rPr lang="zh-TW" altLang="en-US" dirty="0" smtClean="0">
                <a:solidFill>
                  <a:schemeClr val="bg2">
                    <a:lumMod val="50000"/>
                  </a:schemeClr>
                </a:solidFill>
              </a:rPr>
              <a:t>營業損失等修</a:t>
            </a:r>
            <a:r>
              <a:rPr lang="zh-TW" altLang="en-US" dirty="0" smtClean="0">
                <a:solidFill>
                  <a:srgbClr val="FF0000"/>
                </a:solidFill>
              </a:rPr>
              <a:t>車費以外的支出或損失，只要在合理的範圍內，都可以一併記入求償。</a:t>
            </a:r>
            <a:endParaRPr lang="en-US" altLang="zh-TW" dirty="0" smtClean="0">
              <a:solidFill>
                <a:srgbClr val="FF0000"/>
              </a:solidFill>
            </a:endParaRPr>
          </a:p>
          <a:p>
            <a:endParaRPr lang="en-US" altLang="zh-TW" dirty="0" smtClean="0">
              <a:solidFill>
                <a:srgbClr val="FF0000"/>
              </a:solidFill>
            </a:endParaRPr>
          </a:p>
          <a:p>
            <a:endParaRPr lang="en-US" altLang="zh-TW" dirty="0" smtClean="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單純財損之和解案例</a:t>
            </a:r>
            <a:endParaRPr lang="zh-TW" altLang="en-US" dirty="0"/>
          </a:p>
        </p:txBody>
      </p:sp>
      <p:sp>
        <p:nvSpPr>
          <p:cNvPr id="3" name="內容版面配置區 2"/>
          <p:cNvSpPr>
            <a:spLocks noGrp="1"/>
          </p:cNvSpPr>
          <p:nvPr>
            <p:ph idx="1"/>
          </p:nvPr>
        </p:nvSpPr>
        <p:spPr/>
        <p:txBody>
          <a:bodyPr/>
          <a:lstStyle/>
          <a:p>
            <a:r>
              <a:rPr lang="zh-TW" altLang="en-US" dirty="0" smtClean="0"/>
              <a:t>如有車損之外，另有個人手錶或手機其他個人物品也遭受毀損，也可以一併列為損害賠償的項目加以計算。</a:t>
            </a:r>
            <a:endParaRPr lang="zh-TW"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過失相抵</a:t>
            </a:r>
            <a:endParaRPr lang="zh-TW" altLang="en-US" dirty="0"/>
          </a:p>
        </p:txBody>
      </p:sp>
      <p:sp>
        <p:nvSpPr>
          <p:cNvPr id="3" name="內容版面配置區 2"/>
          <p:cNvSpPr>
            <a:spLocks noGrp="1"/>
          </p:cNvSpPr>
          <p:nvPr>
            <p:ph idx="1"/>
          </p:nvPr>
        </p:nvSpPr>
        <p:spPr/>
        <p:txBody>
          <a:bodyPr/>
          <a:lstStyle/>
          <a:p>
            <a:r>
              <a:rPr lang="zh-TW" altLang="en-US" dirty="0" smtClean="0"/>
              <a:t>民法第</a:t>
            </a:r>
            <a:r>
              <a:rPr lang="en-US" altLang="zh-TW" dirty="0" smtClean="0"/>
              <a:t>217</a:t>
            </a:r>
            <a:r>
              <a:rPr lang="zh-TW" altLang="en-US" dirty="0" smtClean="0"/>
              <a:t>條</a:t>
            </a:r>
            <a:endParaRPr lang="en-US" altLang="zh-TW" dirty="0" smtClean="0"/>
          </a:p>
          <a:p>
            <a:r>
              <a:rPr lang="zh-TW" altLang="en-US" dirty="0" smtClean="0"/>
              <a:t>損害之發生或擴大，被害人與有過失者，法院得減輕賠償金額，或免除之</a:t>
            </a:r>
            <a:endParaRPr lang="en-US" altLang="zh-TW" dirty="0" smtClean="0"/>
          </a:p>
          <a:p>
            <a:r>
              <a:rPr lang="zh-TW" altLang="en-US" dirty="0" smtClean="0"/>
              <a:t>重大之損害原因，為債務人所不及知者，而被害人不預促其注意或怠於避免或減少損害者，為與有過失</a:t>
            </a:r>
            <a:endParaRPr lang="en-US" altLang="zh-TW" dirty="0" smtClean="0"/>
          </a:p>
          <a:p>
            <a:r>
              <a:rPr lang="zh-TW" altLang="en-US" dirty="0" smtClean="0"/>
              <a:t>前二項之規定，於被害人之代理人或使用人與有過失者，準用之。</a:t>
            </a:r>
            <a:endParaRPr lang="zh-TW"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造成行人受傷之和解案例</a:t>
            </a:r>
            <a:endParaRPr lang="zh-TW" altLang="en-US" dirty="0"/>
          </a:p>
        </p:txBody>
      </p:sp>
      <p:sp>
        <p:nvSpPr>
          <p:cNvPr id="3" name="內容版面配置區 2"/>
          <p:cNvSpPr>
            <a:spLocks noGrp="1"/>
          </p:cNvSpPr>
          <p:nvPr>
            <p:ph idx="1"/>
          </p:nvPr>
        </p:nvSpPr>
        <p:spPr/>
        <p:txBody>
          <a:bodyPr/>
          <a:lstStyle/>
          <a:p>
            <a:r>
              <a:rPr lang="zh-TW" altLang="en-US" dirty="0" smtClean="0"/>
              <a:t>要件：賠償義務人（加害人）於車禍發生時有投保強制責任險，且欲利用強制險來減輕賠償責任 </a:t>
            </a:r>
            <a:endParaRPr lang="en-US" altLang="zh-TW" dirty="0" smtClean="0"/>
          </a:p>
          <a:p>
            <a:r>
              <a:rPr lang="zh-TW" altLang="en-US" dirty="0" smtClean="0"/>
              <a:t>車禍被害人有直接向加害人所投保強制險的保險公司申辦保險理賠的權利，只要在保險額度內（</a:t>
            </a:r>
            <a:r>
              <a:rPr lang="en-US" altLang="zh-TW" dirty="0" smtClean="0"/>
              <a:t>NTD:200,000)</a:t>
            </a:r>
          </a:p>
          <a:p>
            <a:endParaRPr lang="en-US" altLang="zh-TW" dirty="0" smtClean="0"/>
          </a:p>
          <a:p>
            <a:endParaRPr lang="en-US" altLang="zh-TW" dirty="0" smtClean="0"/>
          </a:p>
          <a:p>
            <a:endParaRPr lang="zh-TW"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造成行人受傷之和解案例</a:t>
            </a:r>
            <a:endParaRPr lang="zh-TW" altLang="en-US" dirty="0"/>
          </a:p>
        </p:txBody>
      </p:sp>
      <p:sp>
        <p:nvSpPr>
          <p:cNvPr id="3" name="內容版面配置區 2"/>
          <p:cNvSpPr>
            <a:spLocks noGrp="1"/>
          </p:cNvSpPr>
          <p:nvPr>
            <p:ph idx="1"/>
          </p:nvPr>
        </p:nvSpPr>
        <p:spPr/>
        <p:txBody>
          <a:bodyPr/>
          <a:lstStyle/>
          <a:p>
            <a:r>
              <a:rPr lang="zh-TW" altLang="en-US" dirty="0" smtClean="0"/>
              <a:t>過失傷害罪</a:t>
            </a:r>
            <a:r>
              <a:rPr lang="en-US" altLang="zh-TW" dirty="0" smtClean="0"/>
              <a:t>—</a:t>
            </a:r>
            <a:r>
              <a:rPr lang="zh-TW" altLang="en-US" dirty="0" smtClean="0"/>
              <a:t>告訴乃論罪（六個月告訴期）</a:t>
            </a:r>
            <a:endParaRPr lang="en-US" altLang="zh-TW" dirty="0" smtClean="0"/>
          </a:p>
          <a:p>
            <a:endParaRPr lang="en-US" altLang="zh-TW" dirty="0" smtClean="0"/>
          </a:p>
          <a:p>
            <a:r>
              <a:rPr lang="zh-TW" altLang="en-US" dirty="0" smtClean="0"/>
              <a:t>「拋棄其餘民事請求」：不會因此喪失刑事告訴權</a:t>
            </a:r>
            <a:endParaRPr lang="en-US" altLang="zh-TW" dirty="0" smtClean="0"/>
          </a:p>
          <a:p>
            <a:endParaRPr lang="en-US" altLang="zh-TW" dirty="0" smtClean="0"/>
          </a:p>
          <a:p>
            <a:r>
              <a:rPr lang="zh-TW" altLang="en-US" dirty="0" smtClean="0"/>
              <a:t>實務上做法：要求被害人預先填寫</a:t>
            </a:r>
            <a:r>
              <a:rPr lang="zh-TW" altLang="en-US" dirty="0" smtClean="0">
                <a:solidFill>
                  <a:srgbClr val="FF0000"/>
                </a:solidFill>
              </a:rPr>
              <a:t>刑事撤回告訴狀</a:t>
            </a:r>
            <a:endParaRPr lang="zh-TW" altLang="en-US"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車禍被害人提出告訴前，要準備哪些資料？</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道路交通事故當事人登記聯單：</a:t>
            </a:r>
            <a:endParaRPr lang="en-US" altLang="zh-TW" dirty="0" smtClean="0"/>
          </a:p>
          <a:p>
            <a:pPr marL="514350" indent="-514350">
              <a:buFont typeface="Wingdings" pitchFamily="2" charset="2"/>
              <a:buAutoNum type="circleNumWdWhitePlain"/>
            </a:pPr>
            <a:r>
              <a:rPr lang="en-US" altLang="zh-TW" dirty="0" smtClean="0"/>
              <a:t>	</a:t>
            </a:r>
            <a:r>
              <a:rPr lang="zh-TW" altLang="en-US" dirty="0" smtClean="0"/>
              <a:t>車禍發生時間、地點</a:t>
            </a:r>
            <a:endParaRPr lang="en-US" altLang="zh-TW" dirty="0" smtClean="0"/>
          </a:p>
          <a:p>
            <a:pPr marL="514350" indent="-514350">
              <a:buFont typeface="Wingdings" pitchFamily="2" charset="2"/>
              <a:buAutoNum type="circleNumWdWhitePlain"/>
            </a:pPr>
            <a:r>
              <a:rPr lang="en-US" altLang="zh-TW" dirty="0" smtClean="0"/>
              <a:t>	</a:t>
            </a:r>
            <a:r>
              <a:rPr lang="zh-TW" altLang="en-US" dirty="0" smtClean="0"/>
              <a:t>當事人的姓名</a:t>
            </a:r>
            <a:endParaRPr lang="en-US" altLang="zh-TW" dirty="0" smtClean="0"/>
          </a:p>
          <a:p>
            <a:pPr marL="514350" indent="-514350">
              <a:buFont typeface="Wingdings" pitchFamily="2" charset="2"/>
              <a:buAutoNum type="circleNumWdWhitePlain"/>
            </a:pPr>
            <a:r>
              <a:rPr lang="en-US" altLang="zh-TW" dirty="0" smtClean="0"/>
              <a:t>	</a:t>
            </a:r>
            <a:r>
              <a:rPr lang="zh-TW" altLang="en-US" dirty="0" smtClean="0"/>
              <a:t>車牌號碼</a:t>
            </a:r>
            <a:endParaRPr lang="zh-TW"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車禍被害人提出告訴前，要準備哪些資料？</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startAt="2"/>
            </a:pPr>
            <a:r>
              <a:rPr lang="zh-TW" altLang="en-US" dirty="0" smtClean="0"/>
              <a:t>交通事故初步分析研判表</a:t>
            </a:r>
            <a:endParaRPr lang="en-US" altLang="zh-TW" dirty="0" smtClean="0"/>
          </a:p>
          <a:p>
            <a:pPr marL="514350" indent="-514350">
              <a:buNone/>
            </a:pPr>
            <a:r>
              <a:rPr lang="en-US" altLang="zh-TW" dirty="0" smtClean="0"/>
              <a:t>	</a:t>
            </a:r>
            <a:r>
              <a:rPr lang="zh-TW" altLang="en-US" dirty="0" smtClean="0"/>
              <a:t>部分同登記聯單＋</a:t>
            </a:r>
            <a:r>
              <a:rPr lang="zh-TW" altLang="en-US" dirty="0" smtClean="0">
                <a:solidFill>
                  <a:srgbClr val="FF0000"/>
                </a:solidFill>
              </a:rPr>
              <a:t>肇事原因</a:t>
            </a:r>
            <a:r>
              <a:rPr lang="zh-TW" altLang="en-US" dirty="0" smtClean="0"/>
              <a:t>或</a:t>
            </a:r>
            <a:r>
              <a:rPr lang="zh-TW" altLang="en-US" dirty="0" smtClean="0">
                <a:solidFill>
                  <a:srgbClr val="FF0000"/>
                </a:solidFill>
              </a:rPr>
              <a:t>違規事實</a:t>
            </a:r>
            <a:r>
              <a:rPr lang="zh-TW" altLang="en-US" dirty="0" smtClean="0"/>
              <a:t>的紀錄</a:t>
            </a:r>
            <a:endParaRPr lang="en-US" altLang="zh-TW" dirty="0" smtClean="0"/>
          </a:p>
          <a:p>
            <a:pPr marL="514350" indent="-514350">
              <a:buNone/>
            </a:pPr>
            <a:r>
              <a:rPr lang="en-US" altLang="zh-TW" dirty="0" smtClean="0">
                <a:sym typeface="Wingdings" pitchFamily="2" charset="2"/>
              </a:rPr>
              <a:t></a:t>
            </a:r>
            <a:r>
              <a:rPr lang="zh-TW" altLang="en-US" dirty="0" smtClean="0">
                <a:solidFill>
                  <a:srgbClr val="FF0000"/>
                </a:solidFill>
                <a:sym typeface="Wingdings" pitchFamily="2" charset="2"/>
              </a:rPr>
              <a:t>登記聯單</a:t>
            </a:r>
            <a:r>
              <a:rPr lang="zh-TW" altLang="en-US" dirty="0" smtClean="0">
                <a:sym typeface="Wingdings" pitchFamily="2" charset="2"/>
              </a:rPr>
              <a:t>和</a:t>
            </a:r>
            <a:r>
              <a:rPr lang="zh-TW" altLang="en-US" dirty="0" smtClean="0">
                <a:solidFill>
                  <a:srgbClr val="FF0000"/>
                </a:solidFill>
                <a:sym typeface="Wingdings" pitchFamily="2" charset="2"/>
              </a:rPr>
              <a:t>交通事故初步分析研判表</a:t>
            </a:r>
            <a:r>
              <a:rPr lang="zh-TW" altLang="en-US" dirty="0" smtClean="0">
                <a:sym typeface="Wingdings" pitchFamily="2" charset="2"/>
              </a:rPr>
              <a:t>的最大功能只證明有該車禍之發生</a:t>
            </a:r>
            <a:endParaRPr lang="en-US" altLang="zh-TW" dirty="0" smtClean="0">
              <a:sym typeface="Wingdings" pitchFamily="2" charset="2"/>
            </a:endParaRPr>
          </a:p>
          <a:p>
            <a:pPr marL="514350" indent="-514350">
              <a:buNone/>
            </a:pPr>
            <a:r>
              <a:rPr lang="en-US" altLang="zh-TW" dirty="0" smtClean="0">
                <a:sym typeface="Wingdings" pitchFamily="2" charset="2"/>
              </a:rPr>
              <a:t></a:t>
            </a:r>
            <a:r>
              <a:rPr lang="zh-TW" altLang="en-US" dirty="0" smtClean="0">
                <a:sym typeface="Wingdings" pitchFamily="2" charset="2"/>
              </a:rPr>
              <a:t>當事人若對責任歸屬有爭執時，需在花新台幣</a:t>
            </a:r>
            <a:r>
              <a:rPr lang="en-US" altLang="zh-TW" dirty="0" smtClean="0">
                <a:solidFill>
                  <a:srgbClr val="FF0000"/>
                </a:solidFill>
                <a:sym typeface="Wingdings" pitchFamily="2" charset="2"/>
              </a:rPr>
              <a:t>3000</a:t>
            </a:r>
            <a:r>
              <a:rPr lang="zh-TW" altLang="en-US" dirty="0" smtClean="0">
                <a:sym typeface="Wingdings" pitchFamily="2" charset="2"/>
              </a:rPr>
              <a:t>元去</a:t>
            </a:r>
            <a:r>
              <a:rPr lang="zh-TW" altLang="en-US" dirty="0" smtClean="0">
                <a:solidFill>
                  <a:srgbClr val="FF0000"/>
                </a:solidFill>
                <a:sym typeface="Wingdings" pitchFamily="2" charset="2"/>
              </a:rPr>
              <a:t>車輛行車事故鑑定委員會</a:t>
            </a:r>
            <a:r>
              <a:rPr lang="zh-TW" altLang="en-US" dirty="0" smtClean="0">
                <a:sym typeface="Wingdings" pitchFamily="2" charset="2"/>
              </a:rPr>
              <a:t>申請鑑定</a:t>
            </a:r>
            <a:endParaRPr lang="en-US" altLang="zh-TW" dirty="0" smtClean="0">
              <a:sym typeface="Wingdings" pitchFamily="2" charset="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車禍被害人提出告訴前，要準備哪些資料？</a:t>
            </a:r>
            <a:endParaRPr lang="zh-TW" altLang="en-US" dirty="0"/>
          </a:p>
        </p:txBody>
      </p:sp>
      <p:sp>
        <p:nvSpPr>
          <p:cNvPr id="3" name="內容版面配置區 2"/>
          <p:cNvSpPr>
            <a:spLocks noGrp="1"/>
          </p:cNvSpPr>
          <p:nvPr>
            <p:ph idx="1"/>
          </p:nvPr>
        </p:nvSpPr>
        <p:spPr/>
        <p:txBody>
          <a:bodyPr/>
          <a:lstStyle/>
          <a:p>
            <a:r>
              <a:rPr lang="zh-TW" altLang="en-US" dirty="0" smtClean="0"/>
              <a:t>其他資料相關資料：</a:t>
            </a:r>
            <a:endParaRPr lang="en-US" altLang="zh-TW" dirty="0" smtClean="0"/>
          </a:p>
          <a:p>
            <a:r>
              <a:rPr lang="zh-TW" altLang="en-US" dirty="0" smtClean="0"/>
              <a:t>車禍現場圖或是現場相片，可在車禍事故處理完畢的</a:t>
            </a:r>
            <a:r>
              <a:rPr lang="en-US" altLang="zh-TW" dirty="0" smtClean="0"/>
              <a:t>7</a:t>
            </a:r>
            <a:r>
              <a:rPr lang="zh-TW" altLang="en-US" dirty="0" smtClean="0"/>
              <a:t>天後到交通隊預覽或提出申請</a:t>
            </a:r>
            <a:endParaRPr lang="en-US" altLang="zh-TW" dirty="0" smtClean="0"/>
          </a:p>
          <a:p>
            <a:pPr>
              <a:buNone/>
            </a:pPr>
            <a:endParaRPr lang="en-US" altLang="zh-TW" dirty="0" smtClean="0"/>
          </a:p>
          <a:p>
            <a:pPr>
              <a:buNone/>
            </a:pPr>
            <a:r>
              <a:rPr lang="zh-TW" altLang="en-US" dirty="0" smtClean="0"/>
              <a:t>委託他人代理時：攜帶當事人委託書正本＋當事人身分證正本＋受託人身分證正本、印章</a:t>
            </a:r>
            <a:endParaRPr lang="zh-TW"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車禍被害人提出告訴前，要準備哪些資料？</a:t>
            </a:r>
            <a:endParaRPr lang="zh-TW" altLang="en-US" dirty="0"/>
          </a:p>
        </p:txBody>
      </p:sp>
      <p:sp>
        <p:nvSpPr>
          <p:cNvPr id="3" name="內容版面配置區 2"/>
          <p:cNvSpPr>
            <a:spLocks noGrp="1"/>
          </p:cNvSpPr>
          <p:nvPr>
            <p:ph idx="1"/>
          </p:nvPr>
        </p:nvSpPr>
        <p:spPr/>
        <p:txBody>
          <a:bodyPr/>
          <a:lstStyle/>
          <a:p>
            <a:r>
              <a:rPr lang="zh-TW" altLang="en-US" dirty="0" smtClean="0"/>
              <a:t>檢附驗傷單或診斷證明書等就醫事證資料</a:t>
            </a:r>
            <a:endParaRPr lang="en-US" altLang="zh-TW" dirty="0" smtClean="0"/>
          </a:p>
          <a:p>
            <a:r>
              <a:rPr lang="zh-TW" altLang="en-US" dirty="0" smtClean="0"/>
              <a:t>其他補充資料</a:t>
            </a:r>
            <a:endParaRPr lang="zh-TW"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車禍刑事告訴狀的撰狀範例</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刑事告訴狀是否要載明車禍受害所要主張的賠償項目及金額</a:t>
            </a:r>
            <a:r>
              <a:rPr lang="en-US" altLang="zh-TW" dirty="0" smtClean="0"/>
              <a:t>?</a:t>
            </a:r>
          </a:p>
          <a:p>
            <a:pPr marL="514350" indent="-514350">
              <a:buFont typeface="+mj-lt"/>
              <a:buAutoNum type="arabicPeriod"/>
            </a:pPr>
            <a:r>
              <a:rPr lang="zh-TW" altLang="en-US" dirty="0" smtClean="0"/>
              <a:t>檢附相關事證資料</a:t>
            </a:r>
            <a:endParaRPr lang="en-US" altLang="zh-TW" dirty="0" smtClean="0"/>
          </a:p>
          <a:p>
            <a:pPr marL="514350" indent="-514350">
              <a:buNone/>
            </a:pPr>
            <a:r>
              <a:rPr lang="zh-TW" altLang="en-US" dirty="0" smtClean="0"/>
              <a:t>（</a:t>
            </a:r>
            <a:r>
              <a:rPr lang="en-US" altLang="zh-TW" dirty="0" smtClean="0"/>
              <a:t>p201-202)</a:t>
            </a:r>
            <a:endParaRPr lang="zh-TW"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刑事附帶民事訴訟的起訴時間點</a:t>
            </a:r>
            <a:endParaRPr lang="zh-TW" altLang="en-US" dirty="0"/>
          </a:p>
        </p:txBody>
      </p:sp>
      <p:sp>
        <p:nvSpPr>
          <p:cNvPr id="3" name="內容版面配置區 2"/>
          <p:cNvSpPr>
            <a:spLocks noGrp="1"/>
          </p:cNvSpPr>
          <p:nvPr>
            <p:ph idx="1"/>
          </p:nvPr>
        </p:nvSpPr>
        <p:spPr/>
        <p:txBody>
          <a:bodyPr/>
          <a:lstStyle/>
          <a:p>
            <a:r>
              <a:rPr lang="zh-TW" altLang="en-US" dirty="0" smtClean="0"/>
              <a:t>原則上：在檢察官起訴後，被告刑事訴訟程序第二審言詞辯論終結</a:t>
            </a:r>
            <a:r>
              <a:rPr lang="zh-TW" altLang="en-US" smtClean="0"/>
              <a:t>前提出之，但在第一審辯論終結後提起上訴前，不得提起。。</a:t>
            </a:r>
            <a:endParaRPr lang="zh-TW"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刑事附帶民事訴訟起訴狀範例</a:t>
            </a:r>
            <a:endParaRPr lang="zh-TW" altLang="en-US" dirty="0"/>
          </a:p>
        </p:txBody>
      </p:sp>
      <p:sp>
        <p:nvSpPr>
          <p:cNvPr id="3" name="內容版面配置區 2"/>
          <p:cNvSpPr>
            <a:spLocks noGrp="1"/>
          </p:cNvSpPr>
          <p:nvPr>
            <p:ph idx="1"/>
          </p:nvPr>
        </p:nvSpPr>
        <p:spPr/>
        <p:txBody>
          <a:bodyPr/>
          <a:lstStyle/>
          <a:p>
            <a:r>
              <a:rPr lang="zh-TW" altLang="en-US" dirty="0" smtClean="0"/>
              <a:t>訴訟標的金額：</a:t>
            </a:r>
            <a:endParaRPr lang="en-US" altLang="zh-TW" dirty="0" smtClean="0"/>
          </a:p>
          <a:p>
            <a:r>
              <a:rPr lang="zh-TW" altLang="en-US" dirty="0" smtClean="0"/>
              <a:t>把原告訴訟狀中「事實及理由」欄下各項金額加總（醫藥費、營養費、看護費、就醫交通費、復健費）</a:t>
            </a:r>
            <a:endParaRPr lang="en-US" altLang="zh-TW" dirty="0" smtClean="0"/>
          </a:p>
          <a:p>
            <a:r>
              <a:rPr lang="zh-TW" altLang="en-US" dirty="0" smtClean="0"/>
              <a:t>假執行：於訴之聲明中表明「願供擔保、請求法院准予假執行」</a:t>
            </a:r>
            <a:endParaRPr lang="zh-TW"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車禍刑事撤回告訴狀的撰狀範例</a:t>
            </a:r>
            <a:endParaRPr lang="zh-TW" altLang="en-US" dirty="0"/>
          </a:p>
        </p:txBody>
      </p:sp>
      <p:sp>
        <p:nvSpPr>
          <p:cNvPr id="3" name="內容版面配置區 2"/>
          <p:cNvSpPr>
            <a:spLocks noGrp="1"/>
          </p:cNvSpPr>
          <p:nvPr>
            <p:ph idx="1"/>
          </p:nvPr>
        </p:nvSpPr>
        <p:spPr/>
        <p:txBody>
          <a:bodyPr/>
          <a:lstStyle/>
          <a:p>
            <a:r>
              <a:rPr lang="zh-TW" altLang="en-US" dirty="0" smtClean="0"/>
              <a:t>撤回時點：撤回告訴必須是在第一審辯論終結前為之</a:t>
            </a:r>
            <a:endParaRPr lang="en-US" altLang="zh-TW" dirty="0" smtClean="0"/>
          </a:p>
          <a:p>
            <a:r>
              <a:rPr lang="zh-TW" altLang="en-US" dirty="0" smtClean="0"/>
              <a:t>告訴一經撤回告訴</a:t>
            </a:r>
            <a:r>
              <a:rPr lang="en-US" altLang="zh-TW" dirty="0" smtClean="0">
                <a:sym typeface="Wingdings" pitchFamily="2" charset="2"/>
              </a:rPr>
              <a:t></a:t>
            </a:r>
            <a:r>
              <a:rPr lang="zh-TW" altLang="en-US" dirty="0" smtClean="0">
                <a:sym typeface="Wingdings" pitchFamily="2" charset="2"/>
              </a:rPr>
              <a:t>不得再行告訴</a:t>
            </a:r>
            <a:endParaRPr lang="zh-TW"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人生短暫，勿在蹉跎</a:t>
            </a:r>
            <a:endParaRPr lang="zh-TW" altLang="en-US" dirty="0"/>
          </a:p>
        </p:txBody>
      </p:sp>
      <p:sp>
        <p:nvSpPr>
          <p:cNvPr id="3" name="內容版面配置區 2"/>
          <p:cNvSpPr>
            <a:spLocks noGrp="1"/>
          </p:cNvSpPr>
          <p:nvPr>
            <p:ph idx="1"/>
          </p:nvPr>
        </p:nvSpPr>
        <p:spPr/>
        <p:txBody>
          <a:bodyPr/>
          <a:lstStyle/>
          <a:p>
            <a:r>
              <a:rPr lang="en-US" altLang="zh-TW" dirty="0" smtClean="0">
                <a:hlinkClick r:id="rId2"/>
              </a:rPr>
              <a:t>https://www.youtube.com/watch?v=H6FCtaHONCY</a:t>
            </a:r>
            <a:endParaRPr lang="en-US" altLang="zh-TW" dirty="0" smtClean="0"/>
          </a:p>
          <a:p>
            <a:r>
              <a:rPr lang="en-US" altLang="zh-TW" dirty="0" smtClean="0">
                <a:hlinkClick r:id="rId3"/>
              </a:rPr>
              <a:t>http://www.youtube.com/watch?v=BMqvtUt6SPw</a:t>
            </a:r>
            <a:endParaRPr lang="en-US" altLang="zh-TW" dirty="0" smtClean="0"/>
          </a:p>
          <a:p>
            <a:r>
              <a:rPr lang="en-US" altLang="zh-TW" dirty="0" smtClean="0">
                <a:hlinkClick r:id="rId4"/>
              </a:rPr>
              <a:t>http://www.youtube.com/watch?v=lI4TaObfz8Y</a:t>
            </a:r>
            <a:endParaRPr lang="en-US" altLang="zh-TW" dirty="0" smtClean="0"/>
          </a:p>
          <a:p>
            <a:endParaRPr lang="zh-TW"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支付命令法條修正</a:t>
            </a:r>
            <a:endParaRPr lang="zh-TW" altLang="en-US" dirty="0"/>
          </a:p>
        </p:txBody>
      </p:sp>
      <p:sp>
        <p:nvSpPr>
          <p:cNvPr id="3" name="內容版面配置區 2"/>
          <p:cNvSpPr>
            <a:spLocks noGrp="1"/>
          </p:cNvSpPr>
          <p:nvPr>
            <p:ph idx="1"/>
          </p:nvPr>
        </p:nvSpPr>
        <p:spPr/>
        <p:txBody>
          <a:bodyPr/>
          <a:lstStyle/>
          <a:p>
            <a:r>
              <a:rPr lang="en-US" altLang="zh-TW" dirty="0" smtClean="0">
                <a:hlinkClick r:id="rId2"/>
              </a:rPr>
              <a:t>http://db.lawbank.com.tw/FLAW/FLAWDOC04.aspx?lsid=FL001362&amp;lno=521&amp;ldate=19900820</a:t>
            </a:r>
            <a:endParaRPr lang="en-US" altLang="zh-TW" dirty="0" smtClean="0"/>
          </a:p>
          <a:p>
            <a:r>
              <a:rPr lang="en-US" altLang="zh-TW" dirty="0" smtClean="0">
                <a:hlinkClick r:id="rId3"/>
              </a:rPr>
              <a:t>http://www.appledaily.com.tw/realtimenews/article/new/20150616/629725/</a:t>
            </a:r>
            <a:endParaRPr lang="en-US" altLang="zh-TW" dirty="0" smtClean="0"/>
          </a:p>
          <a:p>
            <a:endParaRPr lang="en-US" altLang="zh-TW" dirty="0" smtClean="0"/>
          </a:p>
          <a:p>
            <a:endParaRPr lang="zh-TW"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a:t>
            </a:r>
            <a:endParaRPr lang="zh-TW" altLang="en-US" dirty="0"/>
          </a:p>
        </p:txBody>
      </p:sp>
      <p:sp>
        <p:nvSpPr>
          <p:cNvPr id="3" name="內容版面配置區 2"/>
          <p:cNvSpPr>
            <a:spLocks noGrp="1"/>
          </p:cNvSpPr>
          <p:nvPr>
            <p:ph idx="1"/>
          </p:nvPr>
        </p:nvSpPr>
        <p:spPr/>
        <p:txBody>
          <a:bodyPr/>
          <a:lstStyle/>
          <a:p>
            <a:r>
              <a:rPr lang="zh-TW" altLang="en-US" dirty="0" smtClean="0"/>
              <a:t>支付命令</a:t>
            </a:r>
            <a:r>
              <a:rPr lang="en-US" altLang="zh-TW" dirty="0" smtClean="0"/>
              <a:t>:</a:t>
            </a:r>
          </a:p>
          <a:p>
            <a:r>
              <a:rPr lang="zh-TW" altLang="en-US" dirty="0" smtClean="0"/>
              <a:t>債權人對於債務人之請求，如果是基於一定數量的金錢；或是屬於可以代替的物品；或者是有價證券等等的請求，都可以請求法院核發支付命令，以</a:t>
            </a:r>
            <a:r>
              <a:rPr lang="zh-TW" altLang="en-US" dirty="0" smtClean="0">
                <a:solidFill>
                  <a:srgbClr val="FF0000"/>
                </a:solidFill>
              </a:rPr>
              <a:t>督促債務人在收到支付命令後，向債權人清償其所積欠的債務並賠償債權人利用這個程序所支出的費用。</a:t>
            </a:r>
            <a:endParaRPr lang="zh-TW" altLang="en-US"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a:t>
            </a:r>
            <a:endParaRPr lang="zh-TW" altLang="en-US" dirty="0"/>
          </a:p>
        </p:txBody>
      </p:sp>
      <p:sp>
        <p:nvSpPr>
          <p:cNvPr id="3" name="內容版面配置區 2"/>
          <p:cNvSpPr>
            <a:spLocks noGrp="1"/>
          </p:cNvSpPr>
          <p:nvPr>
            <p:ph idx="1"/>
          </p:nvPr>
        </p:nvSpPr>
        <p:spPr/>
        <p:txBody>
          <a:bodyPr/>
          <a:lstStyle/>
          <a:p>
            <a:r>
              <a:rPr lang="zh-TW" altLang="en-US" dirty="0" smtClean="0"/>
              <a:t>督促程序可以看成是進入訴訟前的一個求償程序，這程序規定在＜民事訴訟法＞的第</a:t>
            </a:r>
            <a:r>
              <a:rPr lang="en-US" altLang="zh-TW" dirty="0" smtClean="0"/>
              <a:t>508</a:t>
            </a:r>
            <a:r>
              <a:rPr lang="zh-TW" altLang="en-US" dirty="0" smtClean="0"/>
              <a:t>條至第</a:t>
            </a:r>
            <a:r>
              <a:rPr lang="en-US" altLang="zh-TW" dirty="0" smtClean="0"/>
              <a:t>521</a:t>
            </a:r>
            <a:r>
              <a:rPr lang="zh-TW" altLang="en-US" dirty="0" smtClean="0"/>
              <a:t>條。</a:t>
            </a:r>
            <a:endParaRPr lang="en-US" altLang="zh-TW" dirty="0" smtClean="0"/>
          </a:p>
          <a:p>
            <a:r>
              <a:rPr lang="zh-TW" altLang="en-US" dirty="0" smtClean="0"/>
              <a:t>功用</a:t>
            </a:r>
            <a:r>
              <a:rPr lang="en-US" altLang="zh-TW" dirty="0" smtClean="0"/>
              <a:t>:</a:t>
            </a:r>
          </a:p>
          <a:p>
            <a:pPr marL="514350" indent="-514350">
              <a:buFont typeface="+mj-lt"/>
              <a:buAutoNum type="arabicPeriod"/>
            </a:pPr>
            <a:r>
              <a:rPr lang="zh-TW" altLang="en-US" dirty="0" smtClean="0"/>
              <a:t>程序簡便</a:t>
            </a:r>
            <a:endParaRPr lang="en-US" altLang="zh-TW" dirty="0" smtClean="0"/>
          </a:p>
          <a:p>
            <a:pPr marL="514350" indent="-514350">
              <a:buFont typeface="+mj-lt"/>
              <a:buAutoNum type="arabicPeriod"/>
            </a:pPr>
            <a:r>
              <a:rPr lang="zh-TW" altLang="en-US" dirty="0" smtClean="0"/>
              <a:t>節省勞費</a:t>
            </a:r>
            <a:endParaRPr lang="en-US" altLang="zh-TW" dirty="0" smtClean="0"/>
          </a:p>
          <a:p>
            <a:pPr marL="514350" indent="-514350">
              <a:buFont typeface="+mj-lt"/>
              <a:buAutoNum type="arabicPeriod"/>
            </a:pPr>
            <a:r>
              <a:rPr lang="zh-TW" altLang="en-US" dirty="0" smtClean="0"/>
              <a:t>確實有效</a:t>
            </a:r>
            <a:endParaRPr lang="en-US" altLang="zh-TW" dirty="0" smtClean="0"/>
          </a:p>
          <a:p>
            <a:pPr marL="514350" indent="-514350">
              <a:buNone/>
            </a:pPr>
            <a:endParaRPr lang="zh-TW"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支付命令之功用</a:t>
            </a:r>
            <a:endParaRPr lang="zh-TW" altLang="en-US" dirty="0"/>
          </a:p>
        </p:txBody>
      </p:sp>
      <p:sp>
        <p:nvSpPr>
          <p:cNvPr id="3" name="內容版面配置區 2"/>
          <p:cNvSpPr>
            <a:spLocks noGrp="1"/>
          </p:cNvSpPr>
          <p:nvPr>
            <p:ph idx="1"/>
          </p:nvPr>
        </p:nvSpPr>
        <p:spPr/>
        <p:txBody>
          <a:bodyPr/>
          <a:lstStyle/>
          <a:p>
            <a:r>
              <a:rPr lang="zh-TW" altLang="en-US" dirty="0" smtClean="0"/>
              <a:t>程序簡便</a:t>
            </a:r>
            <a:r>
              <a:rPr lang="en-US" altLang="zh-TW" dirty="0" smtClean="0"/>
              <a:t>:</a:t>
            </a:r>
          </a:p>
          <a:p>
            <a:r>
              <a:rPr lang="zh-TW" altLang="en-US" dirty="0" smtClean="0"/>
              <a:t>因為法院絕大都是以書面形式上的審查，不會另外開庭傳訊債務人，因此可以避免類如訴訟程序所帶來的漫長的辯論過程。</a:t>
            </a:r>
            <a:endParaRPr lang="zh-TW"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支付命令之功用</a:t>
            </a:r>
            <a:endParaRPr lang="zh-TW" altLang="en-US" dirty="0"/>
          </a:p>
        </p:txBody>
      </p:sp>
      <p:sp>
        <p:nvSpPr>
          <p:cNvPr id="3" name="內容版面配置區 2"/>
          <p:cNvSpPr>
            <a:spLocks noGrp="1"/>
          </p:cNvSpPr>
          <p:nvPr>
            <p:ph idx="1"/>
          </p:nvPr>
        </p:nvSpPr>
        <p:spPr/>
        <p:txBody>
          <a:bodyPr/>
          <a:lstStyle/>
          <a:p>
            <a:r>
              <a:rPr lang="zh-TW" altLang="en-US" dirty="0" smtClean="0"/>
              <a:t>節省勞費</a:t>
            </a:r>
            <a:r>
              <a:rPr lang="en-US" altLang="zh-TW" dirty="0" smtClean="0"/>
              <a:t>:</a:t>
            </a:r>
          </a:p>
          <a:p>
            <a:r>
              <a:rPr lang="zh-TW" altLang="en-US" dirty="0" smtClean="0"/>
              <a:t>支付命令的聲請需以書面提出於法院，因此債權人只要向法院送交</a:t>
            </a:r>
            <a:r>
              <a:rPr lang="en-US" altLang="zh-TW" dirty="0" smtClean="0"/>
              <a:t>(1)</a:t>
            </a:r>
            <a:r>
              <a:rPr lang="zh-TW" altLang="en-US" dirty="0" smtClean="0"/>
              <a:t>民事聲請支付命令狀</a:t>
            </a:r>
            <a:r>
              <a:rPr lang="en-US" altLang="zh-TW" dirty="0" smtClean="0"/>
              <a:t>+(2)</a:t>
            </a:r>
            <a:r>
              <a:rPr lang="zh-TW" altLang="en-US" dirty="0" smtClean="0"/>
              <a:t>相關證據資料</a:t>
            </a:r>
            <a:r>
              <a:rPr lang="en-US" altLang="zh-TW" dirty="0" smtClean="0"/>
              <a:t>+(3)</a:t>
            </a:r>
            <a:r>
              <a:rPr lang="zh-TW" altLang="en-US" dirty="0" smtClean="0"/>
              <a:t>督促程序應繳納的費用新台幣</a:t>
            </a:r>
            <a:r>
              <a:rPr lang="en-US" altLang="zh-TW" dirty="0" smtClean="0"/>
              <a:t>500</a:t>
            </a:r>
            <a:r>
              <a:rPr lang="zh-TW" altLang="en-US" dirty="0" smtClean="0"/>
              <a:t>元，即可完成支付命令的手續，較一般的訴訟程序，更能節省時間與金錢上的花費。</a:t>
            </a:r>
            <a:endParaRPr lang="zh-TW" alt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支付命令之功用</a:t>
            </a:r>
            <a:endParaRPr lang="zh-TW" altLang="en-US" dirty="0"/>
          </a:p>
        </p:txBody>
      </p:sp>
      <p:sp>
        <p:nvSpPr>
          <p:cNvPr id="3" name="內容版面配置區 2"/>
          <p:cNvSpPr>
            <a:spLocks noGrp="1"/>
          </p:cNvSpPr>
          <p:nvPr>
            <p:ph idx="1"/>
          </p:nvPr>
        </p:nvSpPr>
        <p:spPr/>
        <p:txBody>
          <a:bodyPr/>
          <a:lstStyle/>
          <a:p>
            <a:r>
              <a:rPr lang="zh-TW" altLang="en-US" dirty="0" smtClean="0"/>
              <a:t>確實有效</a:t>
            </a:r>
            <a:r>
              <a:rPr lang="en-US" altLang="zh-TW" dirty="0" smtClean="0"/>
              <a:t>:</a:t>
            </a:r>
          </a:p>
          <a:p>
            <a:r>
              <a:rPr lang="zh-TW" altLang="en-US" dirty="0" smtClean="0"/>
              <a:t>支付命令一旦送達債務人後，債務人如果沒有在法定期間內提出異議的話，這個支付命令</a:t>
            </a:r>
            <a:r>
              <a:rPr lang="zh-TW" altLang="en-US" strike="sngStrike" dirty="0" smtClean="0">
                <a:solidFill>
                  <a:srgbClr val="FF0000"/>
                </a:solidFill>
              </a:rPr>
              <a:t>與確定判決有同一之效力</a:t>
            </a:r>
            <a:r>
              <a:rPr lang="zh-TW" altLang="en-US" dirty="0" smtClean="0"/>
              <a:t>，即可以用它作為執行名義，進一步來強制執行債務人的財產取償。</a:t>
            </a:r>
            <a:endParaRPr lang="zh-TW" altLang="en-US" dirty="0"/>
          </a:p>
        </p:txBody>
      </p:sp>
      <p:cxnSp>
        <p:nvCxnSpPr>
          <p:cNvPr id="5" name="直線單箭頭接點 4"/>
          <p:cNvCxnSpPr/>
          <p:nvPr/>
        </p:nvCxnSpPr>
        <p:spPr>
          <a:xfrm>
            <a:off x="4355976" y="3645024"/>
            <a:ext cx="576064"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文字方塊 5"/>
          <p:cNvSpPr txBox="1"/>
          <p:nvPr/>
        </p:nvSpPr>
        <p:spPr>
          <a:xfrm>
            <a:off x="3707904" y="5229200"/>
            <a:ext cx="4680520" cy="646331"/>
          </a:xfrm>
          <a:prstGeom prst="rect">
            <a:avLst/>
          </a:prstGeom>
          <a:noFill/>
        </p:spPr>
        <p:txBody>
          <a:bodyPr wrap="square" rtlCol="0">
            <a:spAutoFit/>
          </a:bodyPr>
          <a:lstStyle/>
          <a:p>
            <a:r>
              <a:rPr lang="zh-TW" altLang="en-US" sz="3600" dirty="0" smtClean="0">
                <a:solidFill>
                  <a:srgbClr val="7030A0"/>
                </a:solidFill>
                <a:latin typeface="+mj-ea"/>
                <a:ea typeface="+mj-ea"/>
              </a:rPr>
              <a:t>得為執行名義</a:t>
            </a:r>
            <a:endParaRPr lang="zh-TW" altLang="en-US" sz="3600" dirty="0">
              <a:solidFill>
                <a:srgbClr val="7030A0"/>
              </a:solidFill>
              <a:latin typeface="+mj-ea"/>
              <a:ea typeface="+mj-e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如何聲請支付命令</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smtClean="0"/>
              <a:t>支付命令的管轄法院</a:t>
            </a:r>
            <a:r>
              <a:rPr lang="en-US" altLang="zh-TW" dirty="0" smtClean="0"/>
              <a:t>:</a:t>
            </a:r>
          </a:p>
          <a:p>
            <a:r>
              <a:rPr lang="zh-TW" altLang="en-US" dirty="0" smtClean="0"/>
              <a:t>支付命令的聲請必須符合法律規定的要件。</a:t>
            </a:r>
            <a:endParaRPr lang="en-US" altLang="zh-TW" dirty="0" smtClean="0"/>
          </a:p>
          <a:p>
            <a:r>
              <a:rPr lang="zh-TW" altLang="en-US" dirty="0" smtClean="0"/>
              <a:t>程序上，債權人要向法院提出民事聲請支付命令狀。</a:t>
            </a:r>
            <a:endParaRPr lang="en-US" altLang="zh-TW" dirty="0" smtClean="0"/>
          </a:p>
          <a:p>
            <a:r>
              <a:rPr lang="zh-TW" altLang="en-US" dirty="0" smtClean="0"/>
              <a:t>法院，依法必須向專屬於債務人為報告時的住所地、事務所或營業所所在地的地方法院提出。</a:t>
            </a:r>
            <a:endParaRPr lang="zh-TW" alt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管轄法院</a:t>
            </a:r>
            <a:endParaRPr lang="zh-TW" altLang="en-US" dirty="0"/>
          </a:p>
        </p:txBody>
      </p:sp>
      <p:sp>
        <p:nvSpPr>
          <p:cNvPr id="3" name="內容版面配置區 2"/>
          <p:cNvSpPr>
            <a:spLocks noGrp="1"/>
          </p:cNvSpPr>
          <p:nvPr>
            <p:ph idx="1"/>
          </p:nvPr>
        </p:nvSpPr>
        <p:spPr/>
        <p:txBody>
          <a:bodyPr>
            <a:normAutofit fontScale="92500" lnSpcReduction="20000"/>
          </a:bodyPr>
          <a:lstStyle/>
          <a:p>
            <a:pPr marL="514350" indent="-514350">
              <a:buNone/>
            </a:pPr>
            <a:r>
              <a:rPr lang="zh-TW" altLang="en-US" dirty="0" smtClean="0"/>
              <a:t>依當事人之不同區分如下</a:t>
            </a:r>
            <a:r>
              <a:rPr lang="en-US" altLang="zh-TW" dirty="0" smtClean="0"/>
              <a:t>:</a:t>
            </a:r>
          </a:p>
          <a:p>
            <a:pPr marL="514350" indent="-514350">
              <a:buFont typeface="+mj-lt"/>
              <a:buAutoNum type="arabicPeriod"/>
            </a:pPr>
            <a:r>
              <a:rPr lang="zh-TW" altLang="en-US" dirty="0" smtClean="0"/>
              <a:t>當債務人為自然人時</a:t>
            </a:r>
            <a:endParaRPr lang="en-US" altLang="zh-TW" dirty="0" smtClean="0"/>
          </a:p>
          <a:p>
            <a:pPr marL="514350" indent="-514350">
              <a:buFont typeface="+mj-lt"/>
              <a:buAutoNum type="arabicPeriod"/>
            </a:pPr>
            <a:r>
              <a:rPr lang="zh-TW" altLang="en-US" dirty="0" smtClean="0"/>
              <a:t>債務人為公法人時</a:t>
            </a:r>
            <a:endParaRPr lang="en-US" altLang="zh-TW" dirty="0" smtClean="0"/>
          </a:p>
          <a:p>
            <a:pPr marL="514350" indent="-514350">
              <a:buFont typeface="+mj-lt"/>
              <a:buAutoNum type="arabicPeriod"/>
            </a:pPr>
            <a:r>
              <a:rPr lang="zh-TW" altLang="en-US" dirty="0" smtClean="0"/>
              <a:t>債務人為私法人或其他得為訴訟當事人的團體時</a:t>
            </a:r>
            <a:endParaRPr lang="en-US" altLang="zh-TW" dirty="0" smtClean="0"/>
          </a:p>
          <a:p>
            <a:pPr marL="514350" indent="-514350">
              <a:buFont typeface="+mj-lt"/>
              <a:buAutoNum type="arabicPeriod"/>
            </a:pPr>
            <a:r>
              <a:rPr lang="zh-TW" altLang="en-US" dirty="0" smtClean="0"/>
              <a:t>債務人為外國法人或其他得為訴訟當事人的團體時</a:t>
            </a:r>
            <a:endParaRPr lang="en-US" altLang="zh-TW" dirty="0" smtClean="0"/>
          </a:p>
          <a:p>
            <a:pPr marL="514350" indent="-514350">
              <a:buFont typeface="+mj-lt"/>
              <a:buAutoNum type="arabicPeriod"/>
            </a:pPr>
            <a:r>
              <a:rPr lang="zh-TW" altLang="en-US" dirty="0" smtClean="0"/>
              <a:t>債務人為設有事務所或營業所之人，因關於其事務所或營業所的業務而聲請支付命令時</a:t>
            </a:r>
            <a:endParaRPr lang="en-US" altLang="zh-TW" dirty="0" smtClean="0"/>
          </a:p>
          <a:p>
            <a:pPr marL="514350" indent="-514350">
              <a:buFont typeface="+mj-lt"/>
              <a:buAutoNum type="arabicPeriod"/>
            </a:pPr>
            <a:r>
              <a:rPr lang="zh-TW" altLang="en-US" dirty="0" smtClean="0"/>
              <a:t>有多數債務人時</a:t>
            </a:r>
            <a:endParaRPr lang="zh-TW" alt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當債務人為自然人時</a:t>
            </a:r>
            <a:endParaRPr lang="zh-TW" altLang="en-US" dirty="0"/>
          </a:p>
        </p:txBody>
      </p:sp>
      <p:sp>
        <p:nvSpPr>
          <p:cNvPr id="3" name="內容版面配置區 2"/>
          <p:cNvSpPr>
            <a:spLocks noGrp="1"/>
          </p:cNvSpPr>
          <p:nvPr>
            <p:ph idx="1"/>
          </p:nvPr>
        </p:nvSpPr>
        <p:spPr/>
        <p:txBody>
          <a:bodyPr/>
          <a:lstStyle/>
          <a:p>
            <a:r>
              <a:rPr lang="zh-TW" altLang="en-US" dirty="0" smtClean="0"/>
              <a:t>原則上就由債務人住所地的法院管轄；如果債務人住所地的法院不能行使職權時，則由債務人居所地的法院管轄。</a:t>
            </a:r>
            <a:endParaRPr lang="en-US" altLang="zh-TW" dirty="0" smtClean="0"/>
          </a:p>
          <a:p>
            <a:r>
              <a:rPr lang="zh-TW" altLang="en-US" dirty="0" smtClean="0"/>
              <a:t>居所 </a:t>
            </a:r>
            <a:r>
              <a:rPr lang="en-US" altLang="zh-TW" dirty="0" smtClean="0"/>
              <a:t>vs. </a:t>
            </a:r>
            <a:r>
              <a:rPr lang="zh-TW" altLang="en-US" dirty="0" smtClean="0"/>
              <a:t>住所</a:t>
            </a:r>
            <a:endParaRPr lang="zh-TW" alt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債務人為公法人時</a:t>
            </a:r>
            <a:endParaRPr lang="zh-TW" altLang="en-US" dirty="0"/>
          </a:p>
        </p:txBody>
      </p:sp>
      <p:sp>
        <p:nvSpPr>
          <p:cNvPr id="3" name="內容版面配置區 2"/>
          <p:cNvSpPr>
            <a:spLocks noGrp="1"/>
          </p:cNvSpPr>
          <p:nvPr>
            <p:ph idx="1"/>
          </p:nvPr>
        </p:nvSpPr>
        <p:spPr/>
        <p:txBody>
          <a:bodyPr/>
          <a:lstStyle/>
          <a:p>
            <a:r>
              <a:rPr lang="zh-TW" altLang="en-US" dirty="0" smtClean="0"/>
              <a:t>原則上就由其公務所在地的法院管轄。</a:t>
            </a:r>
            <a:endParaRPr lang="en-US" altLang="zh-TW" dirty="0" smtClean="0"/>
          </a:p>
          <a:p>
            <a:r>
              <a:rPr lang="zh-TW" altLang="en-US" dirty="0" smtClean="0"/>
              <a:t>如果是以中央或地方機關為被告時，則由該機關所在地的法院管轄。</a:t>
            </a:r>
            <a:endParaRPr lang="zh-TW"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債務人為私法人或其他得為訴訟當事人的團體時</a:t>
            </a:r>
            <a:endParaRPr lang="zh-TW" altLang="en-US" dirty="0"/>
          </a:p>
        </p:txBody>
      </p:sp>
      <p:sp>
        <p:nvSpPr>
          <p:cNvPr id="3" name="內容版面配置區 2"/>
          <p:cNvSpPr>
            <a:spLocks noGrp="1"/>
          </p:cNvSpPr>
          <p:nvPr>
            <p:ph idx="1"/>
          </p:nvPr>
        </p:nvSpPr>
        <p:spPr/>
        <p:txBody>
          <a:bodyPr/>
          <a:lstStyle/>
          <a:p>
            <a:r>
              <a:rPr lang="zh-TW" altLang="en-US" dirty="0" smtClean="0"/>
              <a:t>由其在我國的主事務所或主營業所所在地的法院管轄。</a:t>
            </a:r>
            <a:endParaRPr lang="zh-TW" alt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債務人為外國法人或其他得為訴訟當事人的團體時</a:t>
            </a:r>
            <a:endParaRPr lang="zh-TW" altLang="en-US" dirty="0"/>
          </a:p>
        </p:txBody>
      </p:sp>
      <p:sp>
        <p:nvSpPr>
          <p:cNvPr id="3" name="內容版面配置區 2"/>
          <p:cNvSpPr>
            <a:spLocks noGrp="1"/>
          </p:cNvSpPr>
          <p:nvPr>
            <p:ph idx="1"/>
          </p:nvPr>
        </p:nvSpPr>
        <p:spPr/>
        <p:txBody>
          <a:bodyPr/>
          <a:lstStyle/>
          <a:p>
            <a:r>
              <a:rPr lang="zh-TW" altLang="en-US" dirty="0" smtClean="0"/>
              <a:t>由其在我國的主事務所或主管營業所所在地的法院管轄。</a:t>
            </a:r>
            <a:endParaRPr lang="zh-TW"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988840"/>
          </a:xfrm>
        </p:spPr>
        <p:txBody>
          <a:bodyPr/>
          <a:lstStyle/>
          <a:p>
            <a:r>
              <a:rPr lang="zh-TW" altLang="en-US" sz="3200" dirty="0" smtClean="0"/>
              <a:t>債務人為設有事務所或營業所之人，因關於其事務所或營業所的業務而聲請發支付命令時</a:t>
            </a:r>
            <a:r>
              <a:rPr lang="en-US" altLang="zh-TW" sz="3200" dirty="0" smtClean="0"/>
              <a:t/>
            </a:r>
            <a:br>
              <a:rPr lang="en-US" altLang="zh-TW" sz="3200" dirty="0" smtClean="0"/>
            </a:br>
            <a:endParaRPr lang="zh-TW" altLang="en-US" sz="3200" dirty="0"/>
          </a:p>
        </p:txBody>
      </p:sp>
      <p:sp>
        <p:nvSpPr>
          <p:cNvPr id="3" name="內容版面配置區 2"/>
          <p:cNvSpPr>
            <a:spLocks noGrp="1"/>
          </p:cNvSpPr>
          <p:nvPr>
            <p:ph idx="1"/>
          </p:nvPr>
        </p:nvSpPr>
        <p:spPr/>
        <p:txBody>
          <a:bodyPr/>
          <a:lstStyle/>
          <a:p>
            <a:r>
              <a:rPr lang="zh-TW" altLang="en-US" dirty="0" smtClean="0"/>
              <a:t>得由該事務所或營業所所在地的法院管轄。</a:t>
            </a:r>
            <a:endParaRPr lang="zh-TW" alt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多數債務人時</a:t>
            </a:r>
            <a:endParaRPr lang="zh-TW" altLang="en-US" dirty="0"/>
          </a:p>
        </p:txBody>
      </p:sp>
      <p:sp>
        <p:nvSpPr>
          <p:cNvPr id="3" name="內容版面配置區 2"/>
          <p:cNvSpPr>
            <a:spLocks noGrp="1"/>
          </p:cNvSpPr>
          <p:nvPr>
            <p:ph idx="1"/>
          </p:nvPr>
        </p:nvSpPr>
        <p:spPr/>
        <p:txBody>
          <a:bodyPr/>
          <a:lstStyle/>
          <a:p>
            <a:r>
              <a:rPr lang="zh-TW" altLang="en-US" dirty="0" smtClean="0"/>
              <a:t>如果住所不在同一個法院管轄區域內，各個債務人住所地的法院都有管轄權，可由各債務人所在地的法院管轄。</a:t>
            </a:r>
            <a:endParaRPr lang="zh-TW" alt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專屬管轄兩大原則</a:t>
            </a:r>
            <a:endParaRPr lang="zh-TW" altLang="en-US" dirty="0"/>
          </a:p>
        </p:txBody>
      </p:sp>
      <p:sp>
        <p:nvSpPr>
          <p:cNvPr id="3" name="內容版面配置區 2"/>
          <p:cNvSpPr>
            <a:spLocks noGrp="1"/>
          </p:cNvSpPr>
          <p:nvPr>
            <p:ph idx="1"/>
          </p:nvPr>
        </p:nvSpPr>
        <p:spPr/>
        <p:txBody>
          <a:bodyPr>
            <a:normAutofit/>
          </a:bodyPr>
          <a:lstStyle/>
          <a:p>
            <a:r>
              <a:rPr lang="zh-TW" altLang="en-US" dirty="0" smtClean="0"/>
              <a:t>原則一</a:t>
            </a:r>
            <a:r>
              <a:rPr lang="en-US" altLang="zh-TW" dirty="0" smtClean="0"/>
              <a:t>:</a:t>
            </a:r>
          </a:p>
          <a:p>
            <a:r>
              <a:rPr lang="zh-TW" altLang="en-US" dirty="0" smtClean="0"/>
              <a:t>債務人是個人</a:t>
            </a:r>
            <a:r>
              <a:rPr lang="en-US" altLang="zh-TW" dirty="0" smtClean="0"/>
              <a:t>(</a:t>
            </a:r>
            <a:r>
              <a:rPr lang="zh-TW" altLang="en-US" dirty="0" smtClean="0"/>
              <a:t>自然人</a:t>
            </a:r>
            <a:r>
              <a:rPr lang="en-US" altLang="zh-TW" dirty="0" smtClean="0"/>
              <a:t>)</a:t>
            </a:r>
            <a:r>
              <a:rPr lang="zh-TW" altLang="en-US" dirty="0" smtClean="0"/>
              <a:t>的時候，就到債務人「戶籍所在地」的法院聲請支付命令。</a:t>
            </a:r>
            <a:endParaRPr lang="en-US" altLang="zh-TW" dirty="0" smtClean="0"/>
          </a:p>
          <a:p>
            <a:r>
              <a:rPr lang="zh-TW" altLang="en-US" dirty="0" smtClean="0"/>
              <a:t>實務上，法院認定的債務人所在地，其實就是債務人的戶籍所在地。</a:t>
            </a:r>
            <a:endParaRPr lang="en-US" altLang="zh-TW" dirty="0" smtClean="0"/>
          </a:p>
          <a:p>
            <a:r>
              <a:rPr lang="zh-TW" altLang="en-US" dirty="0" smtClean="0"/>
              <a:t>原則二</a:t>
            </a:r>
            <a:r>
              <a:rPr lang="en-US" altLang="zh-TW" dirty="0" smtClean="0"/>
              <a:t>:</a:t>
            </a:r>
          </a:p>
          <a:p>
            <a:r>
              <a:rPr lang="zh-TW" altLang="en-US" dirty="0" smtClean="0"/>
              <a:t>債務人是公司的時候，就到公司主事務所或主業務所所在地的法院聲請支付命令。</a:t>
            </a:r>
            <a:endParaRPr lang="zh-TW" alt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支付命令的管轄法院</a:t>
            </a:r>
            <a:endParaRPr lang="zh-TW" altLang="en-US" dirty="0"/>
          </a:p>
        </p:txBody>
      </p:sp>
      <p:sp>
        <p:nvSpPr>
          <p:cNvPr id="3" name="內容版面配置區 2"/>
          <p:cNvSpPr>
            <a:spLocks noGrp="1"/>
          </p:cNvSpPr>
          <p:nvPr>
            <p:ph idx="1"/>
          </p:nvPr>
        </p:nvSpPr>
        <p:spPr/>
        <p:txBody>
          <a:bodyPr/>
          <a:lstStyle/>
          <a:p>
            <a:r>
              <a:rPr lang="zh-TW" altLang="en-US" dirty="0" smtClean="0"/>
              <a:t>支付令命的聲請若無法符合專屬法院的管轄，或不能在期限內配合法律的規定，查報債務人的住居所或營業所等地址送交法院續辦的話，法院就會以裁定駁回，而且不能對此裁定表示不服。</a:t>
            </a:r>
            <a:endParaRPr lang="zh-TW" alt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normAutofit fontScale="92500" lnSpcReduction="10000"/>
          </a:bodyPr>
          <a:lstStyle/>
          <a:p>
            <a:pPr marL="514350" indent="-514350">
              <a:buFont typeface="+mj-lt"/>
              <a:buAutoNum type="arabicPeriod"/>
            </a:pPr>
            <a:r>
              <a:rPr lang="zh-TW" altLang="en-US" dirty="0" smtClean="0"/>
              <a:t>用紙格式</a:t>
            </a:r>
            <a:endParaRPr lang="en-US" altLang="zh-TW" dirty="0" smtClean="0"/>
          </a:p>
          <a:p>
            <a:pPr marL="514350" indent="-514350">
              <a:buFont typeface="+mj-lt"/>
              <a:buAutoNum type="arabicPeriod"/>
            </a:pPr>
            <a:r>
              <a:rPr lang="zh-TW" altLang="en-US" dirty="0" smtClean="0"/>
              <a:t>「書狀類別」欄</a:t>
            </a:r>
            <a:endParaRPr lang="en-US" altLang="zh-TW" dirty="0" smtClean="0"/>
          </a:p>
          <a:p>
            <a:pPr marL="514350" indent="-514350">
              <a:buFont typeface="+mj-lt"/>
              <a:buAutoNum type="arabicPeriod"/>
            </a:pPr>
            <a:r>
              <a:rPr lang="zh-TW" altLang="en-US" dirty="0" smtClean="0"/>
              <a:t>「案號及承辦股別」欄</a:t>
            </a:r>
            <a:endParaRPr lang="en-US" altLang="zh-TW" dirty="0" smtClean="0"/>
          </a:p>
          <a:p>
            <a:pPr marL="514350" indent="-514350">
              <a:buFont typeface="+mj-lt"/>
              <a:buAutoNum type="arabicPeriod"/>
            </a:pPr>
            <a:r>
              <a:rPr lang="zh-TW" altLang="en-US" dirty="0" smtClean="0"/>
              <a:t>「稱謂」欄</a:t>
            </a:r>
            <a:r>
              <a:rPr lang="en-US" altLang="zh-TW" dirty="0" smtClean="0"/>
              <a:t>(</a:t>
            </a:r>
            <a:r>
              <a:rPr lang="zh-TW" altLang="en-US" dirty="0" smtClean="0"/>
              <a:t>當事人基本資料欄</a:t>
            </a:r>
            <a:r>
              <a:rPr lang="en-US" altLang="zh-TW" dirty="0" smtClean="0"/>
              <a:t>)</a:t>
            </a:r>
          </a:p>
          <a:p>
            <a:pPr marL="514350" indent="-514350">
              <a:buFont typeface="+mj-lt"/>
              <a:buAutoNum type="arabicPeriod"/>
            </a:pPr>
            <a:r>
              <a:rPr lang="zh-TW" altLang="en-US" dirty="0" smtClean="0"/>
              <a:t>「事由」欄</a:t>
            </a:r>
            <a:endParaRPr lang="en-US" altLang="zh-TW" dirty="0" smtClean="0"/>
          </a:p>
          <a:p>
            <a:pPr marL="514350" indent="-514350">
              <a:buFont typeface="+mj-lt"/>
              <a:buAutoNum type="arabicPeriod"/>
            </a:pPr>
            <a:r>
              <a:rPr lang="zh-TW" altLang="en-US" dirty="0" smtClean="0"/>
              <a:t>「請求標的」欄</a:t>
            </a:r>
            <a:endParaRPr lang="en-US" altLang="zh-TW" dirty="0" smtClean="0"/>
          </a:p>
          <a:p>
            <a:pPr marL="514350" indent="-514350">
              <a:buFont typeface="+mj-lt"/>
              <a:buAutoNum type="arabicPeriod"/>
            </a:pPr>
            <a:r>
              <a:rPr lang="zh-TW" altLang="en-US" dirty="0" smtClean="0"/>
              <a:t>「請求原因及事實」欄</a:t>
            </a:r>
            <a:endParaRPr lang="en-US" altLang="zh-TW" dirty="0" smtClean="0"/>
          </a:p>
          <a:p>
            <a:pPr marL="514350" indent="-514350">
              <a:buFont typeface="+mj-lt"/>
              <a:buAutoNum type="arabicPeriod"/>
            </a:pPr>
            <a:r>
              <a:rPr lang="zh-TW" altLang="en-US" dirty="0" smtClean="0"/>
              <a:t>「此致台灣</a:t>
            </a:r>
            <a:r>
              <a:rPr lang="en-US" altLang="zh-TW" dirty="0" smtClean="0"/>
              <a:t>XX</a:t>
            </a:r>
            <a:r>
              <a:rPr lang="zh-TW" altLang="en-US" dirty="0" smtClean="0"/>
              <a:t>地方法院公鑒」欄</a:t>
            </a:r>
            <a:endParaRPr lang="en-US" altLang="zh-TW" dirty="0" smtClean="0"/>
          </a:p>
          <a:p>
            <a:pPr marL="514350" indent="-514350">
              <a:buFont typeface="+mj-lt"/>
              <a:buAutoNum type="arabicPeriod"/>
            </a:pPr>
            <a:r>
              <a:rPr lang="zh-TW" altLang="en-US" dirty="0" smtClean="0"/>
              <a:t>「證物名稱及件數」欄</a:t>
            </a:r>
            <a:endParaRPr lang="zh-TW" alt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「稱謂」欄</a:t>
            </a:r>
            <a:r>
              <a:rPr lang="en-US" altLang="zh-TW" dirty="0" smtClean="0"/>
              <a:t>(</a:t>
            </a:r>
            <a:r>
              <a:rPr lang="zh-TW" altLang="en-US" dirty="0" smtClean="0"/>
              <a:t>當事人基本資料欄</a:t>
            </a:r>
            <a:r>
              <a:rPr lang="en-US" altLang="zh-TW" dirty="0" smtClean="0"/>
              <a:t>):</a:t>
            </a:r>
          </a:p>
          <a:p>
            <a:r>
              <a:rPr lang="zh-TW" altLang="en-US" dirty="0" smtClean="0"/>
              <a:t>不知道債務人的出生日期、身分證字號時，該怎麼辦</a:t>
            </a:r>
            <a:r>
              <a:rPr lang="en-US" altLang="zh-TW" dirty="0" smtClean="0"/>
              <a:t>?</a:t>
            </a:r>
          </a:p>
          <a:p>
            <a:r>
              <a:rPr lang="zh-TW" altLang="en-US" dirty="0" smtClean="0"/>
              <a:t>不知道時，仍然可以向法院提出聲請。只是法院在收件後，會再發函通知聲請人到戶政機關申請債務人最新遷入址的全戶戶籍謄本正本，聲請人取得債務人戶籍謄本後，記得要再寄回法院憑以續辦。</a:t>
            </a:r>
          </a:p>
          <a:p>
            <a:endParaRPr lang="zh-TW" alt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「稱謂」欄</a:t>
            </a:r>
            <a:r>
              <a:rPr lang="en-US" altLang="zh-TW" dirty="0" smtClean="0"/>
              <a:t>(</a:t>
            </a:r>
            <a:r>
              <a:rPr lang="zh-TW" altLang="en-US" dirty="0" smtClean="0"/>
              <a:t>當事人基本資料欄</a:t>
            </a:r>
            <a:r>
              <a:rPr lang="en-US" altLang="zh-TW" dirty="0" smtClean="0"/>
              <a:t>):</a:t>
            </a:r>
          </a:p>
          <a:p>
            <a:r>
              <a:rPr lang="zh-TW" altLang="en-US" dirty="0" smtClean="0"/>
              <a:t>不知道公司統一編號及負責人姓名時，該怎麼辦</a:t>
            </a:r>
            <a:r>
              <a:rPr lang="en-US" altLang="zh-TW" dirty="0" smtClean="0"/>
              <a:t>?</a:t>
            </a:r>
          </a:p>
          <a:p>
            <a:r>
              <a:rPr lang="zh-TW" altLang="en-US" dirty="0" smtClean="0"/>
              <a:t>公司依法必須向政府主關機關設立登記，所以聲請人可藉由網際網路到經濟部所設的「全國商工行政服務入口網」的網站，輸入公司名稱或公司統一編號作進一步查詢</a:t>
            </a:r>
            <a:endParaRPr lang="zh-TW" alt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「請求標的」欄</a:t>
            </a:r>
            <a:r>
              <a:rPr lang="en-US" altLang="zh-TW" dirty="0" smtClean="0"/>
              <a:t>:</a:t>
            </a:r>
          </a:p>
          <a:p>
            <a:pPr marL="514350" indent="-514350">
              <a:buFont typeface="+mj-lt"/>
              <a:buAutoNum type="arabicParenR"/>
            </a:pPr>
            <a:r>
              <a:rPr lang="zh-TW" altLang="en-US" dirty="0" smtClean="0"/>
              <a:t>請求給付的金額與利息</a:t>
            </a:r>
            <a:r>
              <a:rPr lang="en-US" altLang="zh-TW" dirty="0" smtClean="0"/>
              <a:t>:</a:t>
            </a:r>
          </a:p>
          <a:p>
            <a:pPr marL="514350" indent="-514350">
              <a:buNone/>
            </a:pPr>
            <a:r>
              <a:rPr lang="en-US" altLang="zh-TW" dirty="0" smtClean="0"/>
              <a:t>	</a:t>
            </a:r>
            <a:r>
              <a:rPr lang="zh-TW" altLang="en-US" dirty="0" smtClean="0"/>
              <a:t>假設債務人積欠借款新台幣</a:t>
            </a:r>
            <a:r>
              <a:rPr lang="en-US" altLang="zh-TW" dirty="0" smtClean="0"/>
              <a:t>50</a:t>
            </a:r>
            <a:r>
              <a:rPr lang="zh-TW" altLang="en-US" dirty="0" smtClean="0"/>
              <a:t>萬元，可以寫為</a:t>
            </a:r>
            <a:r>
              <a:rPr lang="en-US" altLang="zh-TW" dirty="0" smtClean="0"/>
              <a:t>:</a:t>
            </a:r>
          </a:p>
          <a:p>
            <a:pPr marL="514350" indent="-514350">
              <a:buFont typeface="+mj-lt"/>
              <a:buAutoNum type="alphaLcParenR"/>
            </a:pPr>
            <a:r>
              <a:rPr lang="zh-TW" altLang="en-US" dirty="0" smtClean="0"/>
              <a:t>債務人應給付債權人新台幣伍十萬元</a:t>
            </a:r>
            <a:endParaRPr lang="en-US" altLang="zh-TW" dirty="0" smtClean="0"/>
          </a:p>
          <a:p>
            <a:pPr marL="514350" indent="-514350">
              <a:buNone/>
            </a:pPr>
            <a:r>
              <a:rPr lang="en-US" altLang="zh-TW" dirty="0" smtClean="0"/>
              <a:t>	</a:t>
            </a:r>
            <a:r>
              <a:rPr lang="zh-TW" altLang="en-US" dirty="0" smtClean="0"/>
              <a:t>有關利息的部份，如果借貸時，雙方有約定要付利息的話，看利率約定多少，就依當時雙方約定的利率填寫。</a:t>
            </a:r>
            <a:endParaRPr lang="en-US" altLang="zh-TW"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「請求標的欄」</a:t>
            </a:r>
            <a:r>
              <a:rPr lang="en-US" altLang="zh-TW" dirty="0" smtClean="0"/>
              <a:t>:</a:t>
            </a:r>
          </a:p>
          <a:p>
            <a:r>
              <a:rPr lang="zh-TW" altLang="en-US" dirty="0" smtClean="0"/>
              <a:t>如果支付命令的申請是請求支付支票遭跳票的票款時，因為票據法有特別規定，故在當事人沒有約定的情形時，</a:t>
            </a:r>
            <a:r>
              <a:rPr lang="zh-TW" altLang="en-US" dirty="0" smtClean="0">
                <a:solidFill>
                  <a:srgbClr val="FF0000"/>
                </a:solidFill>
              </a:rPr>
              <a:t>支票的法定利率為週年利率</a:t>
            </a:r>
            <a:r>
              <a:rPr lang="en-US" altLang="zh-TW" dirty="0" smtClean="0">
                <a:solidFill>
                  <a:srgbClr val="FF0000"/>
                </a:solidFill>
              </a:rPr>
              <a:t>6%</a:t>
            </a:r>
            <a:r>
              <a:rPr lang="zh-TW" altLang="en-US" dirty="0" smtClean="0">
                <a:solidFill>
                  <a:srgbClr val="FF0000"/>
                </a:solidFill>
              </a:rPr>
              <a:t>，利息則是自支票上記載的發票日起算。</a:t>
            </a:r>
            <a:endParaRPr lang="zh-TW" altLang="en-US" dirty="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normAutofit/>
          </a:bodyPr>
          <a:lstStyle/>
          <a:p>
            <a:r>
              <a:rPr lang="zh-TW" altLang="en-US" dirty="0" smtClean="0"/>
              <a:t>「請求標的欄」</a:t>
            </a:r>
            <a:r>
              <a:rPr lang="en-US" altLang="zh-TW" dirty="0" smtClean="0"/>
              <a:t>:</a:t>
            </a:r>
          </a:p>
          <a:p>
            <a:pPr marL="514350" indent="-514350">
              <a:buFont typeface="+mj-lt"/>
              <a:buAutoNum type="alphaLcParenR" startAt="2"/>
            </a:pPr>
            <a:r>
              <a:rPr lang="zh-TW" altLang="en-US" dirty="0" smtClean="0"/>
              <a:t>督促程序費用</a:t>
            </a:r>
            <a:r>
              <a:rPr lang="en-US" altLang="zh-TW" dirty="0" smtClean="0"/>
              <a:t>:</a:t>
            </a:r>
          </a:p>
          <a:p>
            <a:pPr marL="514350" indent="-514350">
              <a:buNone/>
            </a:pPr>
            <a:r>
              <a:rPr lang="en-US" altLang="zh-TW" dirty="0" smtClean="0"/>
              <a:t>	</a:t>
            </a:r>
            <a:r>
              <a:rPr lang="zh-TW" altLang="en-US" dirty="0" smtClean="0"/>
              <a:t>每件案件應繳納新台幣五百元費用。</a:t>
            </a:r>
            <a:endParaRPr lang="en-US" altLang="zh-TW" dirty="0" smtClean="0"/>
          </a:p>
          <a:p>
            <a:pPr marL="514350" indent="-514350">
              <a:buNone/>
            </a:pPr>
            <a:r>
              <a:rPr lang="en-US" altLang="zh-TW" dirty="0" smtClean="0"/>
              <a:t>	</a:t>
            </a:r>
            <a:r>
              <a:rPr lang="zh-TW" altLang="en-US" dirty="0" smtClean="0"/>
              <a:t>由於這筆費用是由聲請人先繳給法院，要權利受害的聲請人吸收這筆費用並不公平，所以請求標的的最後一項，要寫上</a:t>
            </a:r>
            <a:r>
              <a:rPr lang="en-US" altLang="zh-TW" dirty="0" smtClean="0"/>
              <a:t>:</a:t>
            </a:r>
          </a:p>
          <a:p>
            <a:pPr marL="514350" indent="-514350">
              <a:buNone/>
            </a:pPr>
            <a:r>
              <a:rPr lang="en-US" altLang="zh-TW" dirty="0" smtClean="0"/>
              <a:t>	</a:t>
            </a:r>
            <a:r>
              <a:rPr lang="zh-TW" altLang="en-US" sz="4400" b="1" dirty="0" smtClean="0">
                <a:solidFill>
                  <a:srgbClr val="FF0000"/>
                </a:solidFill>
              </a:rPr>
              <a:t>「督促程序費用由債務人負擔」</a:t>
            </a:r>
            <a:endParaRPr lang="zh-TW" altLang="en-US" sz="4400" b="1" dirty="0">
              <a:solidFill>
                <a:srgbClr val="FF000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normAutofit/>
          </a:bodyPr>
          <a:lstStyle/>
          <a:p>
            <a:r>
              <a:rPr lang="zh-TW" altLang="en-US" dirty="0" smtClean="0"/>
              <a:t>「請求原因事實」欄</a:t>
            </a:r>
            <a:r>
              <a:rPr lang="en-US" altLang="zh-TW" dirty="0" smtClean="0"/>
              <a:t>:</a:t>
            </a:r>
          </a:p>
          <a:p>
            <a:r>
              <a:rPr lang="zh-TW" altLang="en-US" dirty="0" smtClean="0"/>
              <a:t>以時間為主軸的方式，穿插這段期間內所發生的人、事、地、物，具體的敘明請求的理由，最後再加上應發支付命令之陳述，也就是制式以</a:t>
            </a:r>
            <a:r>
              <a:rPr lang="zh-TW" altLang="en-US" sz="3600" b="1" dirty="0" smtClean="0">
                <a:solidFill>
                  <a:srgbClr val="FF0000"/>
                </a:solidFill>
              </a:rPr>
              <a:t>「依民事訴訟法第</a:t>
            </a:r>
            <a:r>
              <a:rPr lang="en-US" altLang="zh-TW" sz="3600" b="1" dirty="0" smtClean="0">
                <a:solidFill>
                  <a:srgbClr val="FF0000"/>
                </a:solidFill>
              </a:rPr>
              <a:t>508</a:t>
            </a:r>
            <a:r>
              <a:rPr lang="zh-TW" altLang="en-US" sz="3600" b="1" dirty="0" smtClean="0">
                <a:solidFill>
                  <a:srgbClr val="FF0000"/>
                </a:solidFill>
              </a:rPr>
              <a:t>條規定，聲請貴院就前向債權，依督促程序，對債務人發支付命令，促其清償。」</a:t>
            </a:r>
            <a:r>
              <a:rPr lang="zh-TW" altLang="en-US" dirty="0" smtClean="0"/>
              <a:t>作為結語</a:t>
            </a:r>
            <a:endParaRPr lang="zh-TW" alt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常見的例子，</a:t>
            </a:r>
            <a:endParaRPr lang="en-US" altLang="zh-TW" dirty="0" smtClean="0"/>
          </a:p>
          <a:p>
            <a:r>
              <a:rPr lang="zh-TW" altLang="en-US" dirty="0" smtClean="0"/>
              <a:t>包含</a:t>
            </a:r>
            <a:endParaRPr lang="en-US" altLang="zh-TW" dirty="0" smtClean="0"/>
          </a:p>
          <a:p>
            <a:r>
              <a:rPr lang="zh-TW" altLang="en-US" dirty="0" smtClean="0"/>
              <a:t>欠錢不還</a:t>
            </a:r>
            <a:r>
              <a:rPr lang="en-US" altLang="zh-TW" dirty="0" smtClean="0"/>
              <a:t>:</a:t>
            </a:r>
          </a:p>
          <a:p>
            <a:r>
              <a:rPr lang="zh-TW" altLang="en-US" dirty="0" smtClean="0"/>
              <a:t>會首倒會</a:t>
            </a:r>
            <a:r>
              <a:rPr lang="en-US" altLang="zh-TW" dirty="0" smtClean="0"/>
              <a:t>:</a:t>
            </a:r>
          </a:p>
          <a:p>
            <a:r>
              <a:rPr lang="zh-TW" altLang="en-US" dirty="0" smtClean="0"/>
              <a:t>支票跳票</a:t>
            </a:r>
            <a:r>
              <a:rPr lang="en-US" altLang="zh-TW" dirty="0" smtClean="0"/>
              <a:t>:</a:t>
            </a:r>
          </a:p>
          <a:p>
            <a:r>
              <a:rPr lang="zh-TW" altLang="en-US" dirty="0" smtClean="0"/>
              <a:t>及欠繳社區管理費</a:t>
            </a:r>
            <a:r>
              <a:rPr lang="en-US" altLang="zh-TW" dirty="0" smtClean="0"/>
              <a:t>:</a:t>
            </a:r>
          </a:p>
          <a:p>
            <a:r>
              <a:rPr lang="en-US" altLang="zh-TW" dirty="0" smtClean="0"/>
              <a:t>P.69</a:t>
            </a:r>
          </a:p>
          <a:p>
            <a:endParaRPr lang="zh-TW" alt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「此致台灣</a:t>
            </a:r>
            <a:r>
              <a:rPr lang="en-US" altLang="zh-TW" dirty="0" smtClean="0"/>
              <a:t>XX</a:t>
            </a:r>
            <a:r>
              <a:rPr lang="zh-TW" altLang="en-US" dirty="0" smtClean="0"/>
              <a:t>地方法院公鑒」欄</a:t>
            </a:r>
            <a:r>
              <a:rPr lang="en-US" altLang="zh-TW" dirty="0" smtClean="0"/>
              <a:t>:</a:t>
            </a:r>
          </a:p>
          <a:p>
            <a:r>
              <a:rPr lang="zh-TW" altLang="en-US" dirty="0" smtClean="0"/>
              <a:t>這個部份是要聲請人填寫專屬管轄的法院名稱。</a:t>
            </a:r>
            <a:endParaRPr lang="en-US" altLang="zh-TW" dirty="0" smtClean="0"/>
          </a:p>
          <a:p>
            <a:r>
              <a:rPr lang="zh-TW" altLang="en-US" dirty="0" smtClean="0"/>
              <a:t>「證物名稱及件數」欄</a:t>
            </a:r>
            <a:r>
              <a:rPr lang="en-US" altLang="zh-TW" dirty="0" smtClean="0"/>
              <a:t>:</a:t>
            </a:r>
          </a:p>
          <a:p>
            <a:r>
              <a:rPr lang="zh-TW" altLang="en-US" dirty="0" smtClean="0"/>
              <a:t>聲請人有和聲請支付命令相關的資料要提供給法院作為佐證或參考之用時，就要在本欄填上資料的名稱及件數。</a:t>
            </a:r>
            <a:endParaRPr lang="zh-TW" alt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民事聲請支付命令狀的寫法</a:t>
            </a:r>
            <a:endParaRPr lang="zh-TW" altLang="en-US" dirty="0"/>
          </a:p>
        </p:txBody>
      </p:sp>
      <p:sp>
        <p:nvSpPr>
          <p:cNvPr id="3" name="內容版面配置區 2"/>
          <p:cNvSpPr>
            <a:spLocks noGrp="1"/>
          </p:cNvSpPr>
          <p:nvPr>
            <p:ph idx="1"/>
          </p:nvPr>
        </p:nvSpPr>
        <p:spPr/>
        <p:txBody>
          <a:bodyPr/>
          <a:lstStyle/>
          <a:p>
            <a:r>
              <a:rPr lang="zh-TW" altLang="en-US" dirty="0" smtClean="0"/>
              <a:t>「日期」欄、「具狀人、撰狀人簽名蓋章」欄</a:t>
            </a:r>
            <a:r>
              <a:rPr lang="en-US" altLang="zh-TW" dirty="0" smtClean="0"/>
              <a:t>:</a:t>
            </a:r>
          </a:p>
          <a:p>
            <a:r>
              <a:rPr lang="zh-TW" altLang="en-US" dirty="0" smtClean="0"/>
              <a:t>聲請人填上要遞狀聲請時的日期，並由本人在「具狀人」欄位親自簽名或蓋章；如果是公司行號，公司章及負責人章也是蓋在這個欄位。</a:t>
            </a:r>
            <a:endParaRPr lang="zh-TW" alt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其他注意事項</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聲請支付命令狀須依債務人的人數提供副本給法院</a:t>
            </a:r>
            <a:endParaRPr lang="en-US" altLang="zh-TW" dirty="0" smtClean="0"/>
          </a:p>
          <a:p>
            <a:pPr marL="514350" indent="-514350">
              <a:buFont typeface="+mj-lt"/>
              <a:buAutoNum type="arabicPeriod"/>
            </a:pPr>
            <a:r>
              <a:rPr lang="zh-TW" altLang="en-US" dirty="0" smtClean="0"/>
              <a:t>督促程序費用每件應繳新台幣五百元</a:t>
            </a:r>
            <a:endParaRPr lang="en-US" altLang="zh-TW" dirty="0" smtClean="0"/>
          </a:p>
          <a:p>
            <a:pPr marL="514350" indent="-514350">
              <a:buFont typeface="+mj-lt"/>
              <a:buAutoNum type="arabicPeriod"/>
            </a:pPr>
            <a:r>
              <a:rPr lang="zh-TW" altLang="en-US" dirty="0" smtClean="0"/>
              <a:t>聲請支付命令之限制</a:t>
            </a:r>
            <a:endParaRPr lang="zh-TW" alt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聲請支付命令之限制</a:t>
            </a:r>
            <a:br>
              <a:rPr lang="zh-TW" altLang="en-US" dirty="0" smtClean="0"/>
            </a:br>
            <a:endParaRPr lang="zh-TW" altLang="en-US" dirty="0"/>
          </a:p>
        </p:txBody>
      </p:sp>
      <p:sp>
        <p:nvSpPr>
          <p:cNvPr id="3" name="內容版面配置區 2"/>
          <p:cNvSpPr>
            <a:spLocks noGrp="1"/>
          </p:cNvSpPr>
          <p:nvPr>
            <p:ph idx="1"/>
          </p:nvPr>
        </p:nvSpPr>
        <p:spPr/>
        <p:txBody>
          <a:bodyPr/>
          <a:lstStyle/>
          <a:p>
            <a:pPr marL="514350" indent="-514350">
              <a:buFont typeface="+mj-lt"/>
              <a:buAutoNum type="arabicParenR"/>
            </a:pPr>
            <a:r>
              <a:rPr lang="zh-TW" altLang="en-US" dirty="0" smtClean="0"/>
              <a:t>如果債權人應為對待給付尚未履行時，不得聲請發支付命令</a:t>
            </a:r>
            <a:r>
              <a:rPr lang="en-US" altLang="zh-TW" dirty="0" smtClean="0"/>
              <a:t>:</a:t>
            </a:r>
          </a:p>
          <a:p>
            <a:pPr marL="514350" indent="-514350">
              <a:buFont typeface="+mj-lt"/>
              <a:buAutoNum type="arabicParenR"/>
            </a:pPr>
            <a:r>
              <a:rPr lang="zh-TW" altLang="en-US" dirty="0" smtClean="0"/>
              <a:t>如果需對外國為送達或依公示送達為之時，不得聲請發支付命令</a:t>
            </a:r>
            <a:endParaRPr lang="en-US" altLang="zh-TW" dirty="0" smtClean="0"/>
          </a:p>
          <a:p>
            <a:pPr marL="514350" indent="-514350">
              <a:buFont typeface="+mj-lt"/>
              <a:buAutoNum type="arabicParenR"/>
            </a:pPr>
            <a:r>
              <a:rPr lang="zh-TW" altLang="en-US" dirty="0" smtClean="0"/>
              <a:t>其他會被法院裁定駁回之情形</a:t>
            </a:r>
            <a:endParaRPr lang="en-US" altLang="zh-TW" dirty="0" smtClean="0"/>
          </a:p>
          <a:p>
            <a:pPr marL="514350" indent="-514350">
              <a:buNone/>
            </a:pPr>
            <a:endParaRPr lang="en-US" altLang="zh-TW" dirty="0" smtClean="0"/>
          </a:p>
          <a:p>
            <a:pPr marL="514350" indent="-514350">
              <a:buNone/>
            </a:pPr>
            <a:r>
              <a:rPr lang="en-US" altLang="zh-TW" smtClean="0"/>
              <a:t>p.72~73</a:t>
            </a:r>
          </a:p>
          <a:p>
            <a:pPr marL="514350" indent="-514350">
              <a:buNone/>
            </a:pPr>
            <a:endParaRPr lang="zh-TW"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提出民事聲請支付命令狀於法院</a:t>
            </a:r>
            <a:endParaRPr lang="zh-TW" altLang="en-US" dirty="0"/>
          </a:p>
        </p:txBody>
      </p:sp>
      <p:sp>
        <p:nvSpPr>
          <p:cNvPr id="3" name="內容版面配置區 2"/>
          <p:cNvSpPr>
            <a:spLocks noGrp="1"/>
          </p:cNvSpPr>
          <p:nvPr>
            <p:ph idx="1"/>
          </p:nvPr>
        </p:nvSpPr>
        <p:spPr/>
        <p:txBody>
          <a:bodyPr/>
          <a:lstStyle/>
          <a:p>
            <a:r>
              <a:rPr lang="zh-TW" altLang="en-US" dirty="0" smtClean="0"/>
              <a:t>送件方式</a:t>
            </a:r>
            <a:r>
              <a:rPr lang="en-US" altLang="zh-TW" dirty="0" smtClean="0"/>
              <a:t>:</a:t>
            </a:r>
          </a:p>
          <a:p>
            <a:r>
              <a:rPr lang="zh-TW" altLang="en-US" dirty="0" smtClean="0"/>
              <a:t>聲請人可</a:t>
            </a:r>
            <a:r>
              <a:rPr lang="en-US" altLang="zh-TW" dirty="0" smtClean="0"/>
              <a:t>(1)</a:t>
            </a:r>
            <a:r>
              <a:rPr lang="zh-TW" altLang="en-US" dirty="0" smtClean="0"/>
              <a:t>親自或</a:t>
            </a:r>
            <a:r>
              <a:rPr lang="en-US" altLang="zh-TW" dirty="0" smtClean="0"/>
              <a:t>(2) </a:t>
            </a:r>
            <a:r>
              <a:rPr lang="zh-TW" altLang="en-US" dirty="0" smtClean="0"/>
              <a:t>委託他人遞狀到法院。如果法院離聲請人住處較遠或是必須向外縣市的法院遞狀時，也可以</a:t>
            </a:r>
            <a:r>
              <a:rPr lang="en-US" altLang="zh-TW" dirty="0" smtClean="0"/>
              <a:t>(3)</a:t>
            </a:r>
            <a:r>
              <a:rPr lang="zh-TW" altLang="en-US" dirty="0" smtClean="0"/>
              <a:t>掛號郵寄的方式送件</a:t>
            </a:r>
            <a:endParaRPr lang="zh-TW"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法院收案、進行審查、通知補正</a:t>
            </a:r>
            <a:endParaRPr lang="zh-TW" altLang="en-US" dirty="0"/>
          </a:p>
        </p:txBody>
      </p:sp>
      <p:sp>
        <p:nvSpPr>
          <p:cNvPr id="3" name="內容版面配置區 2"/>
          <p:cNvSpPr>
            <a:spLocks noGrp="1"/>
          </p:cNvSpPr>
          <p:nvPr>
            <p:ph idx="1"/>
          </p:nvPr>
        </p:nvSpPr>
        <p:spPr/>
        <p:txBody>
          <a:bodyPr/>
          <a:lstStyle/>
          <a:p>
            <a:r>
              <a:rPr lang="zh-TW" altLang="en-US" dirty="0" smtClean="0"/>
              <a:t>收件分案後，聲請人檢附的資料如果有欠缺或不足而可以補正的話，法院會發函通知聲請人在一定期限內補正。</a:t>
            </a:r>
            <a:endParaRPr lang="en-US" altLang="zh-TW" dirty="0" smtClean="0"/>
          </a:p>
          <a:p>
            <a:r>
              <a:rPr lang="zh-TW" altLang="en-US" dirty="0" smtClean="0"/>
              <a:t>為了確定將來核發的支付命令可以合法送達給債務人，承辦股的法官通常會在發函要求聲請人到戶政機關申請債務人的全戶戶籍謄本後，再送交法院參辦。</a:t>
            </a:r>
            <a:endParaRPr lang="zh-TW" alt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法院裁定</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裁定駁回</a:t>
            </a:r>
            <a:endParaRPr lang="en-US" altLang="zh-TW" dirty="0" smtClean="0"/>
          </a:p>
          <a:p>
            <a:pPr marL="514350" indent="-514350">
              <a:buFont typeface="+mj-lt"/>
              <a:buAutoNum type="arabicPeriod"/>
            </a:pPr>
            <a:r>
              <a:rPr lang="zh-TW" altLang="en-US" dirty="0" smtClean="0"/>
              <a:t>裁定核發支付命令</a:t>
            </a:r>
            <a:endParaRPr lang="zh-TW"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裁定核發支付命令</a:t>
            </a:r>
            <a:endParaRPr lang="zh-TW" altLang="en-US" dirty="0"/>
          </a:p>
        </p:txBody>
      </p:sp>
      <p:sp>
        <p:nvSpPr>
          <p:cNvPr id="3" name="內容版面配置區 2"/>
          <p:cNvSpPr>
            <a:spLocks noGrp="1"/>
          </p:cNvSpPr>
          <p:nvPr>
            <p:ph idx="1"/>
          </p:nvPr>
        </p:nvSpPr>
        <p:spPr/>
        <p:txBody>
          <a:bodyPr/>
          <a:lstStyle/>
          <a:p>
            <a:r>
              <a:rPr lang="zh-TW" altLang="en-US" dirty="0" smtClean="0"/>
              <a:t>法院裁定准予核發支付命令後，承辦股書記官會將支付命令送達債務人並附知聲請人。</a:t>
            </a:r>
            <a:endParaRPr lang="en-US" altLang="zh-TW" dirty="0" smtClean="0"/>
          </a:p>
          <a:p>
            <a:endParaRPr lang="zh-TW"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裁定核發支付命令</a:t>
            </a:r>
            <a:endParaRPr lang="zh-TW" altLang="en-US" dirty="0"/>
          </a:p>
        </p:txBody>
      </p:sp>
      <p:sp>
        <p:nvSpPr>
          <p:cNvPr id="3" name="內容版面配置區 2"/>
          <p:cNvSpPr>
            <a:spLocks noGrp="1"/>
          </p:cNvSpPr>
          <p:nvPr>
            <p:ph idx="1"/>
          </p:nvPr>
        </p:nvSpPr>
        <p:spPr/>
        <p:txBody>
          <a:bodyPr>
            <a:normAutofit/>
          </a:bodyPr>
          <a:lstStyle/>
          <a:p>
            <a:r>
              <a:rPr lang="zh-TW" altLang="en-US" b="1" dirty="0" smtClean="0"/>
              <a:t>支付命令裁定合法送達，債務人沒有在法定期間內提出異議時</a:t>
            </a:r>
            <a:r>
              <a:rPr lang="en-US" altLang="zh-TW" b="1" dirty="0" smtClean="0"/>
              <a:t>:</a:t>
            </a:r>
          </a:p>
          <a:p>
            <a:r>
              <a:rPr lang="zh-TW" altLang="en-US" dirty="0" smtClean="0"/>
              <a:t>郵寄送達</a:t>
            </a:r>
            <a:r>
              <a:rPr lang="en-US" altLang="zh-TW" dirty="0" smtClean="0"/>
              <a:t>:</a:t>
            </a:r>
            <a:r>
              <a:rPr lang="zh-TW" altLang="en-US" dirty="0" smtClean="0"/>
              <a:t>支付命令由法院以掛號郵寄的方式送達給債務人，最後以郵局檢還得送達證書是否有受領人簽名、簽章或者拒收、查無此人等其他原因的註記，來判斷是否合法送達。</a:t>
            </a:r>
            <a:endParaRPr lang="en-US" altLang="zh-TW" dirty="0" smtClean="0"/>
          </a:p>
          <a:p>
            <a:r>
              <a:rPr lang="zh-TW" altLang="en-US" dirty="0" smtClean="0"/>
              <a:t>補充送達</a:t>
            </a:r>
            <a:r>
              <a:rPr lang="en-US" altLang="zh-TW" dirty="0" smtClean="0"/>
              <a:t>:p.78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裁定核發支付命令</a:t>
            </a:r>
            <a:endParaRPr lang="zh-TW" altLang="en-US" dirty="0"/>
          </a:p>
        </p:txBody>
      </p:sp>
      <p:sp>
        <p:nvSpPr>
          <p:cNvPr id="3" name="內容版面配置區 2"/>
          <p:cNvSpPr>
            <a:spLocks noGrp="1"/>
          </p:cNvSpPr>
          <p:nvPr>
            <p:ph idx="1"/>
          </p:nvPr>
        </p:nvSpPr>
        <p:spPr/>
        <p:txBody>
          <a:bodyPr>
            <a:normAutofit/>
          </a:bodyPr>
          <a:lstStyle/>
          <a:p>
            <a:r>
              <a:rPr lang="zh-TW" altLang="en-US" b="1" dirty="0" smtClean="0"/>
              <a:t>支付命令裁定合法送達，債務人沒有在法定期間內提出異議時</a:t>
            </a:r>
            <a:r>
              <a:rPr lang="en-US" altLang="zh-TW" dirty="0" smtClean="0"/>
              <a:t>:</a:t>
            </a:r>
          </a:p>
          <a:p>
            <a:r>
              <a:rPr lang="zh-TW" altLang="en-US" dirty="0" smtClean="0"/>
              <a:t>寄存送達</a:t>
            </a:r>
            <a:r>
              <a:rPr lang="en-US" altLang="zh-TW" dirty="0" smtClean="0"/>
              <a:t>:</a:t>
            </a:r>
            <a:r>
              <a:rPr lang="zh-TW" altLang="en-US" dirty="0" smtClean="0"/>
              <a:t>當文書送達不能按前述郵寄送達或補充送達的方式處理時，</a:t>
            </a:r>
            <a:r>
              <a:rPr lang="zh-TW" altLang="en-US" dirty="0" smtClean="0">
                <a:solidFill>
                  <a:srgbClr val="FF0000"/>
                </a:solidFill>
              </a:rPr>
              <a:t>支付命令裁定可以寄存到送達地的自治機關或警察機關，只要完成法定的程序後，自寄存之日起，經過</a:t>
            </a:r>
            <a:r>
              <a:rPr lang="en-US" altLang="zh-TW" dirty="0" smtClean="0">
                <a:solidFill>
                  <a:srgbClr val="FF0000"/>
                </a:solidFill>
              </a:rPr>
              <a:t>10</a:t>
            </a:r>
            <a:r>
              <a:rPr lang="zh-TW" altLang="en-US" dirty="0" smtClean="0">
                <a:solidFill>
                  <a:srgbClr val="FF0000"/>
                </a:solidFill>
              </a:rPr>
              <a:t>日</a:t>
            </a:r>
            <a:r>
              <a:rPr lang="zh-TW" altLang="en-US" dirty="0" smtClean="0"/>
              <a:t>，也會發生合法送達效力。</a:t>
            </a:r>
          </a:p>
          <a:p>
            <a:endParaRPr lang="zh-TW"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裁定核發支付命令</a:t>
            </a:r>
            <a:endParaRPr lang="zh-TW" altLang="en-US" dirty="0"/>
          </a:p>
        </p:txBody>
      </p:sp>
      <p:sp>
        <p:nvSpPr>
          <p:cNvPr id="3" name="內容版面配置區 2"/>
          <p:cNvSpPr>
            <a:spLocks noGrp="1"/>
          </p:cNvSpPr>
          <p:nvPr>
            <p:ph idx="1"/>
          </p:nvPr>
        </p:nvSpPr>
        <p:spPr/>
        <p:txBody>
          <a:bodyPr/>
          <a:lstStyle/>
          <a:p>
            <a:r>
              <a:rPr lang="zh-TW" altLang="en-US" dirty="0" smtClean="0"/>
              <a:t>支付命令合法送達後，債務人如果沒有在收到後</a:t>
            </a:r>
            <a:r>
              <a:rPr lang="en-US" altLang="zh-TW" dirty="0" smtClean="0"/>
              <a:t>20</a:t>
            </a:r>
            <a:r>
              <a:rPr lang="zh-TW" altLang="en-US" dirty="0" smtClean="0"/>
              <a:t>天內向法院提出異議，支付命令就與確定判決有同一之效力。</a:t>
            </a:r>
            <a:endParaRPr lang="en-US" altLang="zh-TW" dirty="0" smtClean="0"/>
          </a:p>
          <a:p>
            <a:r>
              <a:rPr lang="zh-TW" altLang="en-US" dirty="0" smtClean="0"/>
              <a:t>債權人必須要向法院</a:t>
            </a:r>
            <a:r>
              <a:rPr lang="zh-TW" altLang="en-US" dirty="0" smtClean="0">
                <a:solidFill>
                  <a:srgbClr val="FF0000"/>
                </a:solidFill>
              </a:rPr>
              <a:t>再聲請發給支付命令確定證明書</a:t>
            </a:r>
            <a:r>
              <a:rPr lang="zh-TW" altLang="en-US" dirty="0" smtClean="0"/>
              <a:t>，連同先前法院核發的支付命令裁定，作為執行名義，向法院聲請強制執行債務人的財產求償。</a:t>
            </a:r>
            <a:endParaRPr lang="zh-TW"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裁定核發支付命令</a:t>
            </a:r>
            <a:endParaRPr lang="zh-TW" altLang="en-US" dirty="0"/>
          </a:p>
        </p:txBody>
      </p:sp>
      <p:sp>
        <p:nvSpPr>
          <p:cNvPr id="3" name="內容版面配置區 2"/>
          <p:cNvSpPr>
            <a:spLocks noGrp="1"/>
          </p:cNvSpPr>
          <p:nvPr>
            <p:ph idx="1"/>
          </p:nvPr>
        </p:nvSpPr>
        <p:spPr/>
        <p:txBody>
          <a:bodyPr/>
          <a:lstStyle/>
          <a:p>
            <a:r>
              <a:rPr lang="zh-TW" altLang="en-US" dirty="0" smtClean="0"/>
              <a:t>支付命令合法送達，債務人在法定期間內提出異議時</a:t>
            </a:r>
            <a:r>
              <a:rPr lang="en-US" altLang="zh-TW" dirty="0" smtClean="0"/>
              <a:t>:</a:t>
            </a:r>
          </a:p>
          <a:p>
            <a:r>
              <a:rPr lang="zh-TW" altLang="en-US" dirty="0" smtClean="0"/>
              <a:t>一旦債務人在不變期間內提出異議，支付命令會在債務人異議的範圍內失其效力，債權人對於支付命令的聲請，將視為是對債務人體其訴訟或是調解的聲請。</a:t>
            </a:r>
            <a:endParaRPr lang="zh-TW"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裁定核發支付命令</a:t>
            </a:r>
            <a:endParaRPr lang="zh-TW" altLang="en-US" dirty="0"/>
          </a:p>
        </p:txBody>
      </p:sp>
      <p:sp>
        <p:nvSpPr>
          <p:cNvPr id="3" name="內容版面配置區 2"/>
          <p:cNvSpPr>
            <a:spLocks noGrp="1"/>
          </p:cNvSpPr>
          <p:nvPr>
            <p:ph idx="1"/>
          </p:nvPr>
        </p:nvSpPr>
        <p:spPr/>
        <p:txBody>
          <a:bodyPr/>
          <a:lstStyle/>
          <a:p>
            <a:r>
              <a:rPr lang="zh-TW" altLang="en-US" dirty="0" smtClean="0"/>
              <a:t>支付命令沒有合法送達債務人時</a:t>
            </a:r>
            <a:r>
              <a:rPr lang="en-US" altLang="zh-TW" dirty="0" smtClean="0"/>
              <a:t>:</a:t>
            </a:r>
          </a:p>
          <a:p>
            <a:r>
              <a:rPr lang="zh-TW" altLang="en-US" dirty="0" smtClean="0"/>
              <a:t>發支付命令後，三個月內不能送達於債務人者，其命令失其效力。</a:t>
            </a:r>
            <a:endParaRPr lang="zh-TW"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債務人的異議</a:t>
            </a:r>
            <a:endParaRPr lang="zh-TW" altLang="en-US" dirty="0"/>
          </a:p>
        </p:txBody>
      </p:sp>
      <p:sp>
        <p:nvSpPr>
          <p:cNvPr id="3" name="內容版面配置區 2"/>
          <p:cNvSpPr>
            <a:spLocks noGrp="1"/>
          </p:cNvSpPr>
          <p:nvPr>
            <p:ph idx="1"/>
          </p:nvPr>
        </p:nvSpPr>
        <p:spPr/>
        <p:txBody>
          <a:bodyPr/>
          <a:lstStyle/>
          <a:p>
            <a:r>
              <a:rPr lang="zh-TW" altLang="en-US" dirty="0" smtClean="0"/>
              <a:t>債務人要如何提出異議</a:t>
            </a:r>
            <a:r>
              <a:rPr lang="en-US" altLang="zh-TW" dirty="0" smtClean="0"/>
              <a:t>?</a:t>
            </a:r>
          </a:p>
          <a:p>
            <a:r>
              <a:rPr lang="zh-TW" altLang="en-US" dirty="0" smtClean="0"/>
              <a:t>債務人只要在收到支付命令的</a:t>
            </a:r>
            <a:r>
              <a:rPr lang="en-US" altLang="zh-TW" dirty="0" smtClean="0"/>
              <a:t>20</a:t>
            </a:r>
            <a:r>
              <a:rPr lang="zh-TW" altLang="en-US" dirty="0" smtClean="0"/>
              <a:t>天內，向核發支付命令的法院提出異議，而且不需要附帶任何理由，就可以讓支付命令失其效力，並讓督促程序轉換成訴訟程序或調解程序。</a:t>
            </a:r>
            <a:endParaRPr lang="zh-TW"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影片欣賞</a:t>
            </a:r>
            <a:endParaRPr lang="zh-TW" altLang="en-US" dirty="0"/>
          </a:p>
        </p:txBody>
      </p:sp>
      <p:sp>
        <p:nvSpPr>
          <p:cNvPr id="3" name="內容版面配置區 2"/>
          <p:cNvSpPr>
            <a:spLocks noGrp="1"/>
          </p:cNvSpPr>
          <p:nvPr>
            <p:ph idx="1"/>
          </p:nvPr>
        </p:nvSpPr>
        <p:spPr/>
        <p:txBody>
          <a:bodyPr/>
          <a:lstStyle/>
          <a:p>
            <a:r>
              <a:rPr lang="en-US" altLang="zh-TW" dirty="0" smtClean="0">
                <a:hlinkClick r:id="rId2"/>
              </a:rPr>
              <a:t>https://www.youtube.com/watch?v=w4iuasnr_W8</a:t>
            </a:r>
            <a:endParaRPr lang="en-US" altLang="zh-TW" dirty="0" smtClean="0"/>
          </a:p>
          <a:p>
            <a:r>
              <a:rPr lang="en-US" altLang="zh-TW" dirty="0" smtClean="0">
                <a:hlinkClick r:id="rId3"/>
              </a:rPr>
              <a:t>https://www.youtube.com/watch?v=vdqhoun3H1A</a:t>
            </a:r>
            <a:endParaRPr lang="en-US" altLang="zh-TW" dirty="0" smtClean="0"/>
          </a:p>
          <a:p>
            <a:r>
              <a:rPr lang="en-US" altLang="zh-TW" smtClean="0">
                <a:hlinkClick r:id="rId4"/>
              </a:rPr>
              <a:t>https://www.youtube.com/watch?v=fdN92DEh-bk</a:t>
            </a:r>
            <a:endParaRPr lang="en-US" altLang="zh-TW" smtClean="0"/>
          </a:p>
          <a:p>
            <a:endParaRPr lang="zh-TW" alt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如何討債</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smtClean="0"/>
              <a:t>以刑逼民</a:t>
            </a:r>
            <a:r>
              <a:rPr lang="en-US" altLang="zh-TW" dirty="0" smtClean="0"/>
              <a:t>:</a:t>
            </a:r>
            <a:r>
              <a:rPr lang="zh-TW" altLang="en-US" dirty="0" smtClean="0"/>
              <a:t>利用刑事訴訟的程序，來達到迫使對方答應自己在民事上的請求或主張的一種手段</a:t>
            </a:r>
            <a:r>
              <a:rPr lang="zh-TW" altLang="en-US" dirty="0" smtClean="0"/>
              <a:t>。</a:t>
            </a:r>
            <a:endParaRPr lang="en-US" altLang="zh-TW" dirty="0" smtClean="0"/>
          </a:p>
          <a:p>
            <a:r>
              <a:rPr lang="zh-TW" altLang="en-US" dirty="0" smtClean="0"/>
              <a:t>一般人會運用到以刑逼民，目的都是為了要解決原有的私權糾紛，並不是真的想要被告的人去吃牢飯。</a:t>
            </a:r>
            <a:endParaRPr lang="en-US" altLang="zh-TW" dirty="0" smtClean="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以刑逼民被廣泛運用在各種法律糾紛的解決上</a:t>
            </a:r>
            <a:endParaRPr lang="zh-TW" altLang="en-US" dirty="0"/>
          </a:p>
        </p:txBody>
      </p:sp>
      <p:sp>
        <p:nvSpPr>
          <p:cNvPr id="3" name="內容版面配置區 2"/>
          <p:cNvSpPr>
            <a:spLocks noGrp="1"/>
          </p:cNvSpPr>
          <p:nvPr>
            <p:ph idx="1"/>
          </p:nvPr>
        </p:nvSpPr>
        <p:spPr/>
        <p:txBody>
          <a:bodyPr/>
          <a:lstStyle/>
          <a:p>
            <a:r>
              <a:rPr lang="zh-TW" altLang="en-US" dirty="0" smtClean="0"/>
              <a:t>你開車撞傷我而不賠償</a:t>
            </a:r>
            <a:r>
              <a:rPr lang="en-US" altLang="zh-TW" dirty="0" smtClean="0">
                <a:sym typeface="Wingdings" pitchFamily="2" charset="2"/>
              </a:rPr>
              <a:t></a:t>
            </a:r>
            <a:r>
              <a:rPr lang="zh-TW" altLang="en-US" dirty="0" smtClean="0">
                <a:solidFill>
                  <a:srgbClr val="FF0000"/>
                </a:solidFill>
                <a:sym typeface="Wingdings" pitchFamily="2" charset="2"/>
              </a:rPr>
              <a:t>告你過失傷害</a:t>
            </a:r>
            <a:endParaRPr lang="en-US" altLang="zh-TW" dirty="0" smtClean="0">
              <a:solidFill>
                <a:srgbClr val="FF0000"/>
              </a:solidFill>
              <a:sym typeface="Wingdings" pitchFamily="2" charset="2"/>
            </a:endParaRPr>
          </a:p>
          <a:p>
            <a:r>
              <a:rPr lang="zh-TW" altLang="en-US" dirty="0" smtClean="0">
                <a:sym typeface="Wingdings" pitchFamily="2" charset="2"/>
              </a:rPr>
              <a:t>你欠我錢不</a:t>
            </a:r>
            <a:r>
              <a:rPr lang="zh-TW" altLang="en-US" dirty="0" smtClean="0">
                <a:sym typeface="Wingdings" pitchFamily="2" charset="2"/>
              </a:rPr>
              <a:t>還</a:t>
            </a:r>
            <a:r>
              <a:rPr lang="en-US" altLang="zh-TW" dirty="0" smtClean="0">
                <a:sym typeface="Wingdings" pitchFamily="2" charset="2"/>
              </a:rPr>
              <a:t></a:t>
            </a:r>
            <a:r>
              <a:rPr lang="zh-TW" altLang="en-US" dirty="0" smtClean="0">
                <a:solidFill>
                  <a:srgbClr val="FF0000"/>
                </a:solidFill>
                <a:sym typeface="Wingdings" pitchFamily="2" charset="2"/>
              </a:rPr>
              <a:t>告你詐欺</a:t>
            </a:r>
            <a:endParaRPr lang="en-US" altLang="zh-TW" dirty="0" smtClean="0">
              <a:solidFill>
                <a:srgbClr val="FF0000"/>
              </a:solidFill>
              <a:sym typeface="Wingdings" pitchFamily="2" charset="2"/>
            </a:endParaRPr>
          </a:p>
          <a:p>
            <a:r>
              <a:rPr lang="zh-TW" altLang="en-US" dirty="0" smtClean="0">
                <a:sym typeface="Wingdings" pitchFamily="2" charset="2"/>
              </a:rPr>
              <a:t>你寫了保管條，幫我保管一筆錢，要你還的時候</a:t>
            </a:r>
            <a:r>
              <a:rPr lang="zh-TW" altLang="en-US" dirty="0" smtClean="0">
                <a:sym typeface="Wingdings" pitchFamily="2" charset="2"/>
              </a:rPr>
              <a:t>，你拿不出來</a:t>
            </a:r>
            <a:r>
              <a:rPr lang="en-US" altLang="zh-TW" dirty="0" smtClean="0">
                <a:sym typeface="Wingdings" pitchFamily="2" charset="2"/>
              </a:rPr>
              <a:t></a:t>
            </a:r>
            <a:r>
              <a:rPr lang="zh-TW" altLang="en-US" dirty="0" smtClean="0">
                <a:solidFill>
                  <a:srgbClr val="FF0000"/>
                </a:solidFill>
                <a:sym typeface="Wingdings" pitchFamily="2" charset="2"/>
              </a:rPr>
              <a:t>告你侵占</a:t>
            </a:r>
            <a:endParaRPr lang="zh-TW" altLang="en-US" dirty="0">
              <a:solidFill>
                <a:srgbClr val="FF000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以刑逼民真的是無往不利的討債利器嗎</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smtClean="0"/>
              <a:t>以刑逼民運用得宜</a:t>
            </a:r>
            <a:r>
              <a:rPr lang="en-US" altLang="zh-TW" dirty="0" smtClean="0">
                <a:sym typeface="Wingdings" pitchFamily="2" charset="2"/>
              </a:rPr>
              <a:t></a:t>
            </a:r>
            <a:r>
              <a:rPr lang="zh-TW" altLang="en-US" dirty="0" smtClean="0"/>
              <a:t>自然管用</a:t>
            </a:r>
            <a:endParaRPr lang="en-US" altLang="zh-TW" dirty="0" smtClean="0"/>
          </a:p>
          <a:p>
            <a:r>
              <a:rPr lang="zh-TW" altLang="en-US" dirty="0" smtClean="0"/>
              <a:t>以刑逼民運用得</a:t>
            </a:r>
            <a:r>
              <a:rPr lang="zh-TW" altLang="en-US" dirty="0" smtClean="0"/>
              <a:t>不好</a:t>
            </a:r>
            <a:r>
              <a:rPr lang="en-US" altLang="zh-TW" dirty="0" smtClean="0">
                <a:sym typeface="Wingdings" pitchFamily="2" charset="2"/>
              </a:rPr>
              <a:t></a:t>
            </a:r>
            <a:r>
              <a:rPr lang="zh-TW" altLang="en-US" dirty="0" smtClean="0"/>
              <a:t>除了</a:t>
            </a:r>
            <a:r>
              <a:rPr lang="zh-TW" altLang="en-US" dirty="0" smtClean="0"/>
              <a:t>讓自己疲於奔命</a:t>
            </a:r>
            <a:r>
              <a:rPr lang="zh-TW" altLang="en-US" dirty="0" smtClean="0"/>
              <a:t>，更可能帶來刑事誣告罪的風險</a:t>
            </a:r>
            <a:endParaRPr lang="en-US" altLang="zh-TW" dirty="0" smtClean="0"/>
          </a:p>
          <a:p>
            <a:r>
              <a:rPr lang="en-US" altLang="zh-TW" dirty="0" smtClean="0"/>
              <a:t>Ex </a:t>
            </a:r>
            <a:r>
              <a:rPr lang="zh-TW" altLang="en-US" dirty="0" smtClean="0"/>
              <a:t>刑法第</a:t>
            </a:r>
            <a:r>
              <a:rPr lang="en-US" altLang="zh-TW" dirty="0" smtClean="0"/>
              <a:t>169</a:t>
            </a:r>
            <a:r>
              <a:rPr lang="zh-TW" altLang="en-US" dirty="0" smtClean="0"/>
              <a:t>條</a:t>
            </a:r>
            <a:endParaRPr lang="zh-TW" alt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以刑逼民可以達到車禍求償的目的嗎</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smtClean="0"/>
              <a:t>提出過失傷害告訴的時機</a:t>
            </a:r>
            <a:r>
              <a:rPr lang="en-US" altLang="zh-TW" dirty="0" smtClean="0"/>
              <a:t>:</a:t>
            </a:r>
          </a:p>
          <a:p>
            <a:pPr marL="514350" indent="-514350">
              <a:buFont typeface="+mj-lt"/>
              <a:buAutoNum type="arabicPeriod"/>
            </a:pPr>
            <a:r>
              <a:rPr lang="zh-TW" altLang="en-US" dirty="0" smtClean="0"/>
              <a:t>雙方已經過協商過程而不能達成和解</a:t>
            </a:r>
            <a:endParaRPr lang="en-US" altLang="zh-TW" dirty="0" smtClean="0"/>
          </a:p>
          <a:p>
            <a:pPr marL="514350" indent="-514350">
              <a:buFont typeface="+mj-lt"/>
              <a:buAutoNum type="arabicPeriod"/>
            </a:pPr>
            <a:r>
              <a:rPr lang="zh-TW" altLang="en-US" dirty="0" smtClean="0"/>
              <a:t>提告的好處是將來一旦被檢察官依過失傷害罪嫌提起公訴後</a:t>
            </a:r>
            <a:r>
              <a:rPr lang="zh-TW" altLang="en-US" dirty="0" smtClean="0"/>
              <a:t>，依法可以另外再提一個刑事附帶民事賠償的訴訟</a:t>
            </a:r>
            <a:endParaRPr lang="zh-TW" alt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以刑逼民可以達到請求還錢的目的嗎</a:t>
            </a:r>
            <a:r>
              <a:rPr lang="en-US" altLang="zh-TW" dirty="0" smtClean="0"/>
              <a:t>?</a:t>
            </a:r>
            <a:endParaRPr lang="zh-TW" altLang="en-US" dirty="0"/>
          </a:p>
        </p:txBody>
      </p:sp>
      <p:sp>
        <p:nvSpPr>
          <p:cNvPr id="3" name="內容版面配置區 2"/>
          <p:cNvSpPr>
            <a:spLocks noGrp="1"/>
          </p:cNvSpPr>
          <p:nvPr>
            <p:ph idx="1"/>
          </p:nvPr>
        </p:nvSpPr>
        <p:spPr/>
        <p:txBody>
          <a:bodyPr>
            <a:normAutofit fontScale="92500" lnSpcReduction="20000"/>
          </a:bodyPr>
          <a:lstStyle/>
          <a:p>
            <a:r>
              <a:rPr lang="zh-TW" altLang="en-US" dirty="0" smtClean="0"/>
              <a:t>詐欺取財的要件</a:t>
            </a:r>
            <a:r>
              <a:rPr lang="en-US" altLang="zh-TW" dirty="0" smtClean="0"/>
              <a:t>:</a:t>
            </a:r>
          </a:p>
          <a:p>
            <a:pPr marL="514350" indent="-514350">
              <a:buFont typeface="+mj-lt"/>
              <a:buAutoNum type="arabicPeriod"/>
            </a:pPr>
            <a:r>
              <a:rPr lang="zh-TW" altLang="en-US" dirty="0" smtClean="0"/>
              <a:t>意圖為自己不法之</a:t>
            </a:r>
            <a:r>
              <a:rPr lang="zh-TW" altLang="en-US" dirty="0" smtClean="0"/>
              <a:t>所有</a:t>
            </a:r>
            <a:endParaRPr lang="en-US" altLang="zh-TW" dirty="0" smtClean="0"/>
          </a:p>
          <a:p>
            <a:pPr marL="514350" indent="-514350">
              <a:buFont typeface="+mj-lt"/>
              <a:buAutoNum type="arabicPeriod"/>
            </a:pPr>
            <a:r>
              <a:rPr lang="zh-TW" altLang="en-US" dirty="0" smtClean="0"/>
              <a:t>詐欺的</a:t>
            </a:r>
            <a:r>
              <a:rPr lang="zh-TW" altLang="en-US" dirty="0" smtClean="0"/>
              <a:t>故意</a:t>
            </a:r>
            <a:endParaRPr lang="en-US" altLang="zh-TW" dirty="0" smtClean="0"/>
          </a:p>
          <a:p>
            <a:pPr marL="514350" indent="-514350">
              <a:buFont typeface="+mj-lt"/>
              <a:buAutoNum type="arabicPeriod"/>
            </a:pPr>
            <a:r>
              <a:rPr lang="zh-TW" altLang="en-US" dirty="0" smtClean="0"/>
              <a:t>施以</a:t>
            </a:r>
            <a:r>
              <a:rPr lang="zh-TW" altLang="en-US" dirty="0" smtClean="0"/>
              <a:t>詐術</a:t>
            </a:r>
            <a:endParaRPr lang="en-US" altLang="zh-TW" dirty="0" smtClean="0"/>
          </a:p>
          <a:p>
            <a:pPr marL="514350" indent="-514350">
              <a:buFont typeface="+mj-lt"/>
              <a:buAutoNum type="arabicPeriod"/>
            </a:pPr>
            <a:r>
              <a:rPr lang="zh-TW" altLang="en-US" dirty="0" smtClean="0"/>
              <a:t>陷於</a:t>
            </a:r>
            <a:r>
              <a:rPr lang="zh-TW" altLang="en-US" dirty="0" smtClean="0"/>
              <a:t>錯誤</a:t>
            </a:r>
            <a:endParaRPr lang="en-US" altLang="zh-TW" dirty="0" smtClean="0"/>
          </a:p>
          <a:p>
            <a:pPr marL="514350" indent="-514350">
              <a:buFont typeface="+mj-lt"/>
              <a:buAutoNum type="arabicPeriod"/>
            </a:pPr>
            <a:r>
              <a:rPr lang="zh-TW" altLang="en-US" dirty="0" smtClean="0"/>
              <a:t>財物</a:t>
            </a:r>
            <a:r>
              <a:rPr lang="zh-TW" altLang="en-US" dirty="0" smtClean="0"/>
              <a:t>之交付</a:t>
            </a:r>
            <a:endParaRPr lang="en-US" altLang="zh-TW" dirty="0" smtClean="0"/>
          </a:p>
          <a:p>
            <a:pPr marL="514350" indent="-514350">
              <a:buNone/>
            </a:pPr>
            <a:r>
              <a:rPr lang="en-US" altLang="zh-TW" dirty="0" smtClean="0">
                <a:sym typeface="Wingdings" pitchFamily="2" charset="2"/>
              </a:rPr>
              <a:t> </a:t>
            </a:r>
            <a:r>
              <a:rPr lang="zh-TW" altLang="en-US" dirty="0" smtClean="0">
                <a:solidFill>
                  <a:srgbClr val="FF0000"/>
                </a:solidFill>
                <a:sym typeface="Wingdings" pitchFamily="2" charset="2"/>
              </a:rPr>
              <a:t>由於這類事件的偵查結果，檢察官大多認為民事債務不履行，並非詐欺取財</a:t>
            </a:r>
            <a:r>
              <a:rPr lang="zh-TW" altLang="en-US" dirty="0" smtClean="0">
                <a:solidFill>
                  <a:srgbClr val="FF0000"/>
                </a:solidFill>
                <a:sym typeface="Wingdings" pitchFamily="2" charset="2"/>
              </a:rPr>
              <a:t>，通常會以不起訴</a:t>
            </a:r>
            <a:r>
              <a:rPr lang="zh-TW" altLang="en-US" dirty="0" smtClean="0">
                <a:solidFill>
                  <a:srgbClr val="FF0000"/>
                </a:solidFill>
                <a:sym typeface="Wingdings" pitchFamily="2" charset="2"/>
              </a:rPr>
              <a:t>處分結案</a:t>
            </a:r>
            <a:r>
              <a:rPr lang="zh-TW" altLang="en-US" dirty="0" smtClean="0">
                <a:solidFill>
                  <a:srgbClr val="FF0000"/>
                </a:solidFill>
                <a:sym typeface="Wingdings" pitchFamily="2" charset="2"/>
              </a:rPr>
              <a:t>，當事人只能另循民事途徑解決</a:t>
            </a:r>
            <a:endParaRPr lang="zh-TW" altLang="en-US" dirty="0">
              <a:solidFill>
                <a:srgbClr val="FF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什麼是侵占</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smtClean="0"/>
              <a:t>侵占</a:t>
            </a:r>
            <a:r>
              <a:rPr lang="en-US" altLang="zh-TW" dirty="0" smtClean="0"/>
              <a:t>:</a:t>
            </a:r>
            <a:r>
              <a:rPr lang="zh-TW" altLang="en-US" dirty="0" smtClean="0"/>
              <a:t>指對於自己持有他人之物，基於易持有為所有之不法意圖</a:t>
            </a:r>
            <a:r>
              <a:rPr lang="zh-TW" altLang="en-US" dirty="0" smtClean="0"/>
              <a:t>，進而改變其所有權的行為</a:t>
            </a:r>
            <a:endParaRPr lang="en-US" altLang="zh-TW" dirty="0" smtClean="0"/>
          </a:p>
          <a:p>
            <a:r>
              <a:rPr lang="en-US" altLang="zh-TW" dirty="0" smtClean="0">
                <a:sym typeface="Wingdings" pitchFamily="2" charset="2"/>
              </a:rPr>
              <a:t></a:t>
            </a:r>
            <a:r>
              <a:rPr lang="zh-TW" altLang="en-US" dirty="0" smtClean="0">
                <a:sym typeface="Wingdings" pitchFamily="2" charset="2"/>
              </a:rPr>
              <a:t>要債務人寫保管條，才借錢給他的這種手法，仍然是一種「假性的財產犯罪」事件</a:t>
            </a:r>
            <a:r>
              <a:rPr lang="zh-TW" altLang="en-US" dirty="0" smtClean="0">
                <a:sym typeface="Wingdings" pitchFamily="2" charset="2"/>
              </a:rPr>
              <a:t>，在刑法的評價上是絕對不會成立普通侵占罪</a:t>
            </a:r>
            <a:endParaRPr lang="zh-TW" alt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名為保管</a:t>
            </a:r>
            <a:r>
              <a:rPr lang="zh-TW" altLang="en-US" dirty="0" smtClean="0"/>
              <a:t>，實為金錢借貸</a:t>
            </a:r>
            <a:endParaRPr lang="zh-TW" altLang="en-US" dirty="0"/>
          </a:p>
        </p:txBody>
      </p:sp>
      <p:sp>
        <p:nvSpPr>
          <p:cNvPr id="3" name="內容版面配置區 2"/>
          <p:cNvSpPr>
            <a:spLocks noGrp="1"/>
          </p:cNvSpPr>
          <p:nvPr>
            <p:ph idx="1"/>
          </p:nvPr>
        </p:nvSpPr>
        <p:spPr/>
        <p:txBody>
          <a:bodyPr/>
          <a:lstStyle/>
          <a:p>
            <a:r>
              <a:rPr lang="zh-TW" altLang="en-US" dirty="0" smtClean="0"/>
              <a:t>當雙方的行為屬於近似借貸的</a:t>
            </a:r>
            <a:r>
              <a:rPr lang="zh-TW" altLang="en-US" dirty="0" smtClean="0"/>
              <a:t>法律關係，這和普通侵占罪所要求的侵占自己持有他人之物的「物」，在犯罪的構成要件的檢驗上並不相符</a:t>
            </a:r>
            <a:r>
              <a:rPr lang="zh-TW" altLang="en-US" dirty="0" smtClean="0"/>
              <a:t>。</a:t>
            </a:r>
            <a:endParaRPr lang="en-US" altLang="zh-TW" dirty="0" smtClean="0"/>
          </a:p>
          <a:p>
            <a:r>
              <a:rPr lang="zh-TW" altLang="en-US" dirty="0" smtClean="0"/>
              <a:t>單純借貸，債權人卻以虛構的事實來控告債務人，有使他人受刑事處分的不法意圖，而因此可能成立「誣告罪」。</a:t>
            </a:r>
            <a:endParaRPr lang="zh-TW" alt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解決的方式</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zh-TW" altLang="en-US" dirty="0" smtClean="0"/>
              <a:t>先私下解決</a:t>
            </a:r>
            <a:endParaRPr lang="en-US" altLang="zh-TW" dirty="0" smtClean="0"/>
          </a:p>
          <a:p>
            <a:pPr marL="514350" indent="-514350">
              <a:buFont typeface="+mj-lt"/>
              <a:buAutoNum type="arabicPeriod"/>
            </a:pPr>
            <a:r>
              <a:rPr lang="zh-TW" altLang="en-US" dirty="0" smtClean="0"/>
              <a:t>調解</a:t>
            </a:r>
            <a:endParaRPr lang="en-US" altLang="zh-TW" dirty="0" smtClean="0"/>
          </a:p>
          <a:p>
            <a:pPr marL="514350" indent="-514350">
              <a:buFont typeface="+mj-lt"/>
              <a:buAutoNum type="arabicPeriod"/>
            </a:pPr>
            <a:r>
              <a:rPr lang="zh-TW" altLang="en-US" dirty="0" smtClean="0"/>
              <a:t>聲請核發支付</a:t>
            </a:r>
            <a:r>
              <a:rPr lang="zh-TW" altLang="en-US" dirty="0" smtClean="0"/>
              <a:t>命令</a:t>
            </a:r>
            <a:endParaRPr lang="en-US" altLang="zh-TW" dirty="0" smtClean="0"/>
          </a:p>
          <a:p>
            <a:pPr marL="514350" indent="-514350">
              <a:buFont typeface="+mj-lt"/>
              <a:buAutoNum type="arabicPeriod"/>
            </a:pPr>
            <a:r>
              <a:rPr lang="zh-TW" altLang="en-US" dirty="0" smtClean="0"/>
              <a:t>小額訴訟</a:t>
            </a:r>
            <a:endParaRPr lang="zh-TW" alt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借據範例</a:t>
            </a:r>
            <a:endParaRPr lang="zh-TW" altLang="en-US" dirty="0"/>
          </a:p>
        </p:txBody>
      </p:sp>
      <p:sp>
        <p:nvSpPr>
          <p:cNvPr id="3" name="內容版面配置區 2"/>
          <p:cNvSpPr>
            <a:spLocks noGrp="1"/>
          </p:cNvSpPr>
          <p:nvPr>
            <p:ph idx="1"/>
          </p:nvPr>
        </p:nvSpPr>
        <p:spPr/>
        <p:txBody>
          <a:bodyPr/>
          <a:lstStyle/>
          <a:p>
            <a:r>
              <a:rPr lang="en-US" altLang="zh-TW" dirty="0" smtClean="0"/>
              <a:t>P.365</a:t>
            </a:r>
            <a:endParaRPr lang="zh-TW"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討債的步驟</a:t>
            </a:r>
            <a:endParaRPr lang="zh-TW" altLang="en-US" dirty="0"/>
          </a:p>
        </p:txBody>
      </p:sp>
      <p:sp>
        <p:nvSpPr>
          <p:cNvPr id="3" name="內容版面配置區 2"/>
          <p:cNvSpPr>
            <a:spLocks noGrp="1"/>
          </p:cNvSpPr>
          <p:nvPr>
            <p:ph idx="1"/>
          </p:nvPr>
        </p:nvSpPr>
        <p:spPr/>
        <p:txBody>
          <a:bodyPr>
            <a:normAutofit fontScale="92500" lnSpcReduction="20000"/>
          </a:bodyPr>
          <a:lstStyle/>
          <a:p>
            <a:pPr marL="514350" indent="-514350">
              <a:buFont typeface="+mj-lt"/>
              <a:buAutoNum type="arabicPeriod"/>
            </a:pPr>
            <a:r>
              <a:rPr lang="zh-TW" altLang="en-US" dirty="0" smtClean="0"/>
              <a:t>先寄發存證信函</a:t>
            </a:r>
            <a:endParaRPr lang="en-US" altLang="zh-TW" dirty="0" smtClean="0"/>
          </a:p>
          <a:p>
            <a:pPr marL="514350" indent="-514350">
              <a:buFont typeface="+mj-lt"/>
              <a:buAutoNum type="arabicPeriod"/>
            </a:pPr>
            <a:r>
              <a:rPr lang="zh-TW" altLang="en-US" dirty="0" smtClean="0"/>
              <a:t>利用雙方會面或透過電話連繫時，進行錄音蒐證，因為是自己的對話，不會構成</a:t>
            </a:r>
            <a:r>
              <a:rPr lang="zh-TW" altLang="en-US" dirty="0" smtClean="0"/>
              <a:t>「妨害秘密罪」</a:t>
            </a:r>
            <a:endParaRPr lang="en-US" altLang="zh-TW" dirty="0" smtClean="0"/>
          </a:p>
          <a:p>
            <a:pPr marL="514350" indent="-514350">
              <a:buFont typeface="+mj-lt"/>
              <a:buAutoNum type="arabicPeriod"/>
            </a:pPr>
            <a:r>
              <a:rPr lang="zh-TW" altLang="en-US" dirty="0" smtClean="0"/>
              <a:t>債權額在</a:t>
            </a:r>
            <a:r>
              <a:rPr lang="en-US" altLang="zh-TW" dirty="0" smtClean="0"/>
              <a:t>10</a:t>
            </a:r>
            <a:r>
              <a:rPr lang="zh-TW" altLang="en-US" dirty="0" smtClean="0"/>
              <a:t>萬元</a:t>
            </a:r>
            <a:r>
              <a:rPr lang="zh-TW" altLang="en-US" dirty="0" smtClean="0"/>
              <a:t>以下</a:t>
            </a:r>
            <a:r>
              <a:rPr lang="en-US" altLang="zh-TW" dirty="0" smtClean="0">
                <a:sym typeface="Wingdings" pitchFamily="2" charset="2"/>
              </a:rPr>
              <a:t></a:t>
            </a:r>
            <a:r>
              <a:rPr lang="zh-TW" altLang="en-US" dirty="0" smtClean="0">
                <a:sym typeface="Wingdings" pitchFamily="2" charset="2"/>
              </a:rPr>
              <a:t>小額訴訟程序</a:t>
            </a:r>
            <a:endParaRPr lang="en-US" altLang="zh-TW" dirty="0" smtClean="0">
              <a:sym typeface="Wingdings" pitchFamily="2" charset="2"/>
            </a:endParaRPr>
          </a:p>
          <a:p>
            <a:pPr marL="514350" indent="-514350">
              <a:buFont typeface="+mj-lt"/>
              <a:buAutoNum type="arabicPeriod"/>
            </a:pPr>
            <a:r>
              <a:rPr lang="zh-TW" altLang="en-US" dirty="0" smtClean="0">
                <a:sym typeface="Wingdings" pitchFamily="2" charset="2"/>
              </a:rPr>
              <a:t>債權額在</a:t>
            </a:r>
            <a:r>
              <a:rPr lang="en-US" altLang="zh-TW" dirty="0" smtClean="0">
                <a:sym typeface="Wingdings" pitchFamily="2" charset="2"/>
              </a:rPr>
              <a:t>10</a:t>
            </a:r>
            <a:r>
              <a:rPr lang="zh-TW" altLang="en-US" dirty="0" smtClean="0">
                <a:sym typeface="Wingdings" pitchFamily="2" charset="2"/>
              </a:rPr>
              <a:t>萬元以上</a:t>
            </a:r>
            <a:r>
              <a:rPr lang="zh-TW" altLang="en-US" dirty="0" smtClean="0">
                <a:sym typeface="Wingdings" pitchFamily="2" charset="2"/>
              </a:rPr>
              <a:t>，</a:t>
            </a:r>
            <a:r>
              <a:rPr lang="en-US" altLang="zh-TW" dirty="0" smtClean="0">
                <a:sym typeface="Wingdings" pitchFamily="2" charset="2"/>
              </a:rPr>
              <a:t>50</a:t>
            </a:r>
            <a:r>
              <a:rPr lang="zh-TW" altLang="en-US" dirty="0" smtClean="0">
                <a:sym typeface="Wingdings" pitchFamily="2" charset="2"/>
              </a:rPr>
              <a:t>萬元以下</a:t>
            </a:r>
            <a:r>
              <a:rPr lang="en-US" altLang="zh-TW" dirty="0" smtClean="0">
                <a:sym typeface="Wingdings" pitchFamily="2" charset="2"/>
              </a:rPr>
              <a:t></a:t>
            </a:r>
            <a:r>
              <a:rPr lang="zh-TW" altLang="en-US" dirty="0" smtClean="0">
                <a:sym typeface="Wingdings" pitchFamily="2" charset="2"/>
              </a:rPr>
              <a:t>簡易訴訟程序</a:t>
            </a:r>
            <a:endParaRPr lang="en-US" altLang="zh-TW" dirty="0" smtClean="0">
              <a:sym typeface="Wingdings" pitchFamily="2" charset="2"/>
            </a:endParaRPr>
          </a:p>
          <a:p>
            <a:pPr marL="514350" indent="-514350">
              <a:buFont typeface="+mj-lt"/>
              <a:buAutoNum type="arabicPeriod"/>
            </a:pPr>
            <a:r>
              <a:rPr lang="zh-TW" altLang="en-US" dirty="0" smtClean="0">
                <a:sym typeface="Wingdings" pitchFamily="2" charset="2"/>
              </a:rPr>
              <a:t>若錄音蒐證有錄到對方承認積欠債務的相關事實，可將內容翻成</a:t>
            </a:r>
            <a:r>
              <a:rPr lang="zh-TW" altLang="en-US" dirty="0" smtClean="0">
                <a:solidFill>
                  <a:srgbClr val="FF0000"/>
                </a:solidFill>
                <a:sym typeface="Wingdings" pitchFamily="2" charset="2"/>
              </a:rPr>
              <a:t>譯文</a:t>
            </a:r>
            <a:r>
              <a:rPr lang="zh-TW" altLang="en-US" dirty="0" smtClean="0">
                <a:sym typeface="Wingdings" pitchFamily="2" charset="2"/>
              </a:rPr>
              <a:t>，</a:t>
            </a:r>
            <a:r>
              <a:rPr lang="zh-TW" altLang="en-US" dirty="0" smtClean="0">
                <a:solidFill>
                  <a:srgbClr val="FF0000"/>
                </a:solidFill>
                <a:sym typeface="Wingdings" pitchFamily="2" charset="2"/>
              </a:rPr>
              <a:t>做成書面檢附在訴狀之後，連同先前的存證信函一併交給法院。</a:t>
            </a:r>
            <a:endParaRPr lang="en-US" altLang="zh-TW" dirty="0" smtClean="0">
              <a:solidFill>
                <a:srgbClr val="FF0000"/>
              </a:solidFill>
            </a:endParaRPr>
          </a:p>
          <a:p>
            <a:endParaRPr lang="zh-TW"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行雲流水">
  <a:themeElements>
    <a:clrScheme name="行雲流水">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行雲流水">
      <a:majorFont>
        <a:latin typeface="Cambria"/>
        <a:ea typeface=""/>
        <a:cs typeface=""/>
        <a:font script="Jpan" typeface="ＭＳ Ｐゴシック"/>
        <a:font script="Hang" typeface="맑은 고딕"/>
        <a:font script="Hans" typeface="华文行楷"/>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libri"/>
        <a:ea typeface=""/>
        <a:cs typeface=""/>
        <a:font script="Jpan" typeface="ＭＳ Ｐ明朝"/>
        <a:font script="Hang" typeface="HY견명조"/>
        <a:font script="Hans" typeface="华文行楷"/>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行雲流水">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80000"/>
                <a:hueMod val="100000"/>
                <a:satMod val="300000"/>
              </a:schemeClr>
            </a:gs>
            <a:gs pos="72000">
              <a:schemeClr val="phClr">
                <a:tint val="100000"/>
                <a:shade val="100000"/>
                <a:hueMod val="100000"/>
                <a:satMod val="100000"/>
              </a:schemeClr>
            </a:gs>
            <a:gs pos="81000">
              <a:schemeClr val="phClr">
                <a:tint val="98000"/>
                <a:shade val="100000"/>
                <a:hueMod val="100000"/>
                <a:satMod val="150000"/>
              </a:schemeClr>
            </a:gs>
            <a:gs pos="100000">
              <a:schemeClr val="phClr">
                <a:tint val="100000"/>
                <a:shade val="100000"/>
                <a:hueMod val="100000"/>
                <a:satMod val="200000"/>
              </a:schemeClr>
            </a:gs>
          </a:gsLst>
          <a:lin ang="16200000" scaled="1"/>
        </a:gradFill>
        <a:blipFill>
          <a:blip xmlns:r="http://schemas.openxmlformats.org/officeDocument/2006/relationships" r:embed="rId1">
            <a:duotone>
              <a:schemeClr val="phClr">
                <a:tint val="100000"/>
                <a:shade val="39000"/>
                <a:hueMod val="100000"/>
                <a:satMod val="150000"/>
              </a:schemeClr>
              <a:schemeClr val="phClr">
                <a:tint val="90000"/>
                <a:shade val="100000"/>
                <a:hueMod val="100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Calligraphy</Template>
  <TotalTime>2630</TotalTime>
  <Words>4339</Words>
  <Application>Microsoft Office PowerPoint</Application>
  <PresentationFormat>如螢幕大小 (4:3)</PresentationFormat>
  <Paragraphs>353</Paragraphs>
  <Slides>86</Slides>
  <Notes>0</Notes>
  <HiddenSlides>0</HiddenSlides>
  <MMClips>0</MMClips>
  <ScaleCrop>false</ScaleCrop>
  <HeadingPairs>
    <vt:vector size="4" baseType="variant">
      <vt:variant>
        <vt:lpstr>佈景主題</vt:lpstr>
      </vt:variant>
      <vt:variant>
        <vt:i4>1</vt:i4>
      </vt:variant>
      <vt:variant>
        <vt:lpstr>投影片標題</vt:lpstr>
      </vt:variant>
      <vt:variant>
        <vt:i4>86</vt:i4>
      </vt:variant>
    </vt:vector>
  </HeadingPairs>
  <TitlesOfParts>
    <vt:vector size="87" baseType="lpstr">
      <vt:lpstr>行雲流水</vt:lpstr>
      <vt:lpstr>實用法律與思辨 part4</vt:lpstr>
      <vt:lpstr>車禍影片</vt:lpstr>
      <vt:lpstr>如何處理車禍糾紛？</vt:lpstr>
      <vt:lpstr>如何處理車禍糾紛？</vt:lpstr>
      <vt:lpstr>如何處理車禍事故現場？</vt:lpstr>
      <vt:lpstr>無人傷亡的車禍現場處理原則</vt:lpstr>
      <vt:lpstr>警方到場後的處置</vt:lpstr>
      <vt:lpstr>當事人或其親友要特別注意的事項</vt:lpstr>
      <vt:lpstr>有人受傷的車禍現場處理原則</vt:lpstr>
      <vt:lpstr>有人死亡的車禍現場處理原則</vt:lpstr>
      <vt:lpstr>車禍何解書要怎麼寫？</vt:lpstr>
      <vt:lpstr>和解</vt:lpstr>
      <vt:lpstr>和解</vt:lpstr>
      <vt:lpstr>和解</vt:lpstr>
      <vt:lpstr>和解</vt:lpstr>
      <vt:lpstr>和解</vt:lpstr>
      <vt:lpstr>和解</vt:lpstr>
      <vt:lpstr>口頭約定的和解，會有效嗎？</vt:lpstr>
      <vt:lpstr>和解書的具體寫法</vt:lpstr>
      <vt:lpstr>和解書的具體寫法</vt:lpstr>
      <vt:lpstr>和解書具體寫法</vt:lpstr>
      <vt:lpstr>和解書具體寫法</vt:lpstr>
      <vt:lpstr>和解書具體寫法</vt:lpstr>
      <vt:lpstr>單純財損之和解案例</vt:lpstr>
      <vt:lpstr>單純財損之和解案例</vt:lpstr>
      <vt:lpstr>過失相抵</vt:lpstr>
      <vt:lpstr>造成行人受傷之和解案例</vt:lpstr>
      <vt:lpstr>造成行人受傷之和解案例</vt:lpstr>
      <vt:lpstr>車禍被害人提出告訴前，要準備哪些資料？</vt:lpstr>
      <vt:lpstr>車禍被害人提出告訴前，要準備哪些資料？</vt:lpstr>
      <vt:lpstr>車禍被害人提出告訴前，要準備哪些資料？</vt:lpstr>
      <vt:lpstr>車禍被害人提出告訴前，要準備哪些資料？</vt:lpstr>
      <vt:lpstr>車禍刑事告訴狀的撰狀範例</vt:lpstr>
      <vt:lpstr>刑事附帶民事訴訟的起訴時間點</vt:lpstr>
      <vt:lpstr>刑事附帶民事訴訟起訴狀範例</vt:lpstr>
      <vt:lpstr>車禍刑事撤回告訴狀的撰狀範例</vt:lpstr>
      <vt:lpstr>人生短暫，勿在蹉跎</vt:lpstr>
      <vt:lpstr>支付命令法條修正</vt:lpstr>
      <vt:lpstr>支付命令</vt:lpstr>
      <vt:lpstr>支付命令</vt:lpstr>
      <vt:lpstr>支付命令之功用</vt:lpstr>
      <vt:lpstr>支付命令之功用</vt:lpstr>
      <vt:lpstr>支付命令之功用</vt:lpstr>
      <vt:lpstr>如何聲請支付命令?</vt:lpstr>
      <vt:lpstr>管轄法院</vt:lpstr>
      <vt:lpstr>當債務人為自然人時</vt:lpstr>
      <vt:lpstr>債務人為公法人時</vt:lpstr>
      <vt:lpstr>債務人為私法人或其他得為訴訟當事人的團體時</vt:lpstr>
      <vt:lpstr>債務人為外國法人或其他得為訴訟當事人的團體時</vt:lpstr>
      <vt:lpstr>債務人為設有事務所或營業所之人，因關於其事務所或營業所的業務而聲請發支付命令時 </vt:lpstr>
      <vt:lpstr>多數債務人時</vt:lpstr>
      <vt:lpstr>專屬管轄兩大原則</vt:lpstr>
      <vt:lpstr>支付命令的管轄法院</vt:lpstr>
      <vt:lpstr>民事聲請支付命令狀的寫法</vt:lpstr>
      <vt:lpstr>民事聲請支付命令狀的寫法</vt:lpstr>
      <vt:lpstr>民事聲請支付命令狀的寫法</vt:lpstr>
      <vt:lpstr>民事聲請支付命令狀的寫法</vt:lpstr>
      <vt:lpstr>民事聲請支付命令狀的寫法</vt:lpstr>
      <vt:lpstr>民事聲請支付命令狀的寫法</vt:lpstr>
      <vt:lpstr>民事聲請支付命令狀的寫法</vt:lpstr>
      <vt:lpstr>民事聲請支付命令狀的寫法</vt:lpstr>
      <vt:lpstr>民事聲請支付命令狀的寫法</vt:lpstr>
      <vt:lpstr>民事聲請支付命令狀的寫法</vt:lpstr>
      <vt:lpstr>其他注意事項</vt:lpstr>
      <vt:lpstr>聲請支付命令之限制 </vt:lpstr>
      <vt:lpstr>提出民事聲請支付命令狀於法院</vt:lpstr>
      <vt:lpstr>法院收案、進行審查、通知補正</vt:lpstr>
      <vt:lpstr>法院裁定</vt:lpstr>
      <vt:lpstr>裁定核發支付命令</vt:lpstr>
      <vt:lpstr>裁定核發支付命令</vt:lpstr>
      <vt:lpstr>裁定核發支付命令</vt:lpstr>
      <vt:lpstr>裁定核發支付命令</vt:lpstr>
      <vt:lpstr>裁定核發支付命令</vt:lpstr>
      <vt:lpstr>裁定核發支付命令</vt:lpstr>
      <vt:lpstr>債務人的異議</vt:lpstr>
      <vt:lpstr>影片欣賞</vt:lpstr>
      <vt:lpstr>如何討債?</vt:lpstr>
      <vt:lpstr>以刑逼民被廣泛運用在各種法律糾紛的解決上</vt:lpstr>
      <vt:lpstr>以刑逼民真的是無往不利的討債利器嗎?</vt:lpstr>
      <vt:lpstr>以刑逼民可以達到車禍求償的目的嗎?</vt:lpstr>
      <vt:lpstr>以刑逼民可以達到請求還錢的目的嗎?</vt:lpstr>
      <vt:lpstr>什麼是侵占?</vt:lpstr>
      <vt:lpstr>名為保管，實為金錢借貸</vt:lpstr>
      <vt:lpstr>解決的方式</vt:lpstr>
      <vt:lpstr>借據範例</vt:lpstr>
      <vt:lpstr>討債的步驟</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實用法律與思辨 part4</dc:title>
  <dc:creator>HP-</dc:creator>
  <cp:lastModifiedBy>HP-</cp:lastModifiedBy>
  <cp:revision>118</cp:revision>
  <dcterms:created xsi:type="dcterms:W3CDTF">2013-06-03T11:18:56Z</dcterms:created>
  <dcterms:modified xsi:type="dcterms:W3CDTF">2015-12-30T09:01:58Z</dcterms:modified>
</cp:coreProperties>
</file>