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8" r:id="rId13"/>
    <p:sldId id="289" r:id="rId14"/>
    <p:sldId id="290" r:id="rId15"/>
    <p:sldId id="272" r:id="rId16"/>
    <p:sldId id="273" r:id="rId17"/>
    <p:sldId id="274" r:id="rId18"/>
    <p:sldId id="278" r:id="rId19"/>
    <p:sldId id="279" r:id="rId20"/>
    <p:sldId id="280" r:id="rId21"/>
    <p:sldId id="291" r:id="rId22"/>
    <p:sldId id="292" r:id="rId23"/>
    <p:sldId id="293" r:id="rId24"/>
    <p:sldId id="294" r:id="rId25"/>
    <p:sldId id="296" r:id="rId26"/>
    <p:sldId id="295" r:id="rId27"/>
    <p:sldId id="297" r:id="rId28"/>
    <p:sldId id="267" r:id="rId29"/>
    <p:sldId id="268" r:id="rId30"/>
    <p:sldId id="298" r:id="rId31"/>
    <p:sldId id="299" r:id="rId32"/>
    <p:sldId id="300" r:id="rId33"/>
    <p:sldId id="281" r:id="rId34"/>
    <p:sldId id="282" r:id="rId35"/>
    <p:sldId id="283" r:id="rId36"/>
    <p:sldId id="284" r:id="rId37"/>
    <p:sldId id="301" r:id="rId38"/>
    <p:sldId id="302" r:id="rId39"/>
    <p:sldId id="276" r:id="rId40"/>
    <p:sldId id="277" r:id="rId41"/>
    <p:sldId id="303" r:id="rId42"/>
    <p:sldId id="285" r:id="rId43"/>
    <p:sldId id="286" r:id="rId44"/>
    <p:sldId id="287" r:id="rId45"/>
    <p:sldId id="304" r:id="rId46"/>
    <p:sldId id="305" r:id="rId47"/>
    <p:sldId id="306" r:id="rId48"/>
    <p:sldId id="307" r:id="rId49"/>
    <p:sldId id="308" r:id="rId50"/>
    <p:sldId id="269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270" r:id="rId60"/>
    <p:sldId id="271" r:id="rId61"/>
  </p:sldIdLst>
  <p:sldSz cx="9144000" cy="6858000" type="screen4x3"/>
  <p:notesSz cx="7099300" cy="1023461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000000"/>
    <a:srgbClr val="FFFFFF"/>
    <a:srgbClr val="FF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-3258" y="-72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811FD-7AE6-4D2D-B3C5-B336A025EF1E}" type="datetimeFigureOut">
              <a:rPr lang="en-US" smtClean="0"/>
              <a:pPr/>
              <a:t>9/3/2009</a:t>
            </a:fld>
            <a:endParaRPr lang="en-GB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2393A-BB33-47B9-8D05-ABA2A2E449C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2393A-BB33-47B9-8D05-ABA2A2E449C2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928662" y="1928803"/>
            <a:ext cx="7172348" cy="1470025"/>
          </a:xfrm>
        </p:spPr>
        <p:txBody>
          <a:bodyPr/>
          <a:lstStyle/>
          <a:p>
            <a:r>
              <a:rPr kumimoji="1" lang="zh-TW" altLang="en-US" dirty="0" smtClean="0"/>
              <a:t>按一下以編輯母片標題樣式</a:t>
            </a:r>
            <a:endParaRPr kumimoji="1" lang="ja-JP" altLang="en-US" dirty="0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1371600" y="3643314"/>
            <a:ext cx="6400800" cy="12858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 smtClean="0"/>
              <a:t>按一下以編輯母片副標題樣式</a:t>
            </a:r>
            <a:endParaRPr kumimoji="1" lang="ja-JP" altLang="en-US" dirty="0"/>
          </a:p>
        </p:txBody>
      </p:sp>
      <p:sp>
        <p:nvSpPr>
          <p:cNvPr id="12" name="図形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11" name="図形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r>
              <a:rPr lang="en-US" altLang="zh-TW" dirty="0" smtClean="0"/>
              <a:t>NUTN English Literature (II)</a:t>
            </a:r>
            <a:endParaRPr lang="en-US" altLang="zh-TW" dirty="0"/>
          </a:p>
        </p:txBody>
      </p:sp>
      <p:sp>
        <p:nvSpPr>
          <p:cNvPr id="18" name="図形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r>
              <a:rPr lang="en-GB" dirty="0" smtClean="0"/>
              <a:t>Page </a:t>
            </a:r>
            <a:fld id="{204779DB-0BFD-4EC9-9A49-59713EB854C1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Page </a:t>
            </a:r>
            <a:fld id="{90EEE636-0D01-4884-B344-1B93FEDBABC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000100" y="4714884"/>
            <a:ext cx="7215239" cy="86200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1000101" y="2857496"/>
            <a:ext cx="7215238" cy="17859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  <a:p>
            <a:pPr lvl="1"/>
            <a:r>
              <a:rPr kumimoji="1" lang="zh-TW" altLang="en-US" dirty="0" smtClean="0"/>
              <a:t>第二層</a:t>
            </a:r>
          </a:p>
          <a:p>
            <a:pPr lvl="2"/>
            <a:r>
              <a:rPr kumimoji="1" lang="zh-TW" altLang="en-US" dirty="0" smtClean="0"/>
              <a:t>第三層</a:t>
            </a:r>
          </a:p>
          <a:p>
            <a:pPr lvl="3"/>
            <a:r>
              <a:rPr kumimoji="1" lang="zh-TW" altLang="en-US" dirty="0" smtClean="0"/>
              <a:t>第四層</a:t>
            </a:r>
          </a:p>
          <a:p>
            <a:pPr lvl="4"/>
            <a:r>
              <a:rPr kumimoji="1" lang="zh-TW" altLang="en-US" dirty="0" smtClean="0"/>
              <a:t>第五層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TW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Page </a:t>
            </a:r>
            <a:fld id="{E0B65D33-3D26-467F-8618-1E1E69A86366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Page </a:t>
            </a:r>
            <a:fld id="{79334552-D1F9-49F9-A25C-6F6428DA549D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lang="ja-JP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Page </a:t>
            </a:r>
            <a:fld id="{4D9573C6-0AD4-4518-9B75-6C292FE08A8E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671646" y="4572008"/>
            <a:ext cx="6400816" cy="928686"/>
          </a:xfrm>
        </p:spPr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Page </a:t>
            </a:r>
            <a:fld id="{D842D195-0E2E-4446-9F94-0A88B8E2B467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Page </a:t>
            </a:r>
            <a:fld id="{CD097EDD-6B9A-4468-B0DA-00D2A6959504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575050" y="1428737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lang="ja-JP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F2E9B-8219-4676-8999-99EC12CFE896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792288" y="5014914"/>
            <a:ext cx="5486400" cy="414350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ja-JP" altLang="en-US" dirty="0"/>
          </a:p>
        </p:txBody>
      </p:sp>
      <p:sp>
        <p:nvSpPr>
          <p:cNvPr id="3" name="正方形/長方形 2"/>
          <p:cNvSpPr>
            <a:spLocks noGrp="1"/>
          </p:cNvSpPr>
          <p:nvPr>
            <p:ph type="pic" idx="1"/>
          </p:nvPr>
        </p:nvSpPr>
        <p:spPr>
          <a:xfrm>
            <a:off x="1792288" y="742960"/>
            <a:ext cx="5486400" cy="4114800"/>
          </a:xfrm>
          <a:prstGeom prst="rect">
            <a:avLst/>
          </a:prstGeom>
          <a:noFill/>
          <a:ln w="50800" cap="sq">
            <a:solidFill>
              <a:schemeClr val="tx1"/>
            </a:solidFill>
            <a:miter lim="800000"/>
          </a:ln>
          <a:effectLst>
            <a:outerShdw blurRad="76200" dist="50800" dir="13500000" algn="tl" rotWithShape="0">
              <a:schemeClr val="bg1">
                <a:alpha val="80000"/>
              </a:scheme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zh-TW" altLang="en-US" smtClean="0"/>
              <a:t>按一下圖示以新增圖片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792288" y="548165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9ED9-0F98-4361-B00C-4D911428A2B2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671514" y="274638"/>
            <a:ext cx="7829576" cy="1011222"/>
          </a:xfrm>
        </p:spPr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71514" y="1285860"/>
            <a:ext cx="7829576" cy="4357718"/>
          </a:xfrm>
        </p:spPr>
        <p:txBody>
          <a:bodyPr vert="eaVert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A45F-2D18-45BD-9095-BC49823DDA1D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43702" y="285730"/>
            <a:ext cx="1785950" cy="5565797"/>
          </a:xfrm>
        </p:spPr>
        <p:txBody>
          <a:bodyPr vert="eaVert"/>
          <a:lstStyle>
            <a:lvl1pPr>
              <a:defRPr>
                <a:gradFill flip="none" rotWithShape="1">
                  <a:gsLst>
                    <a:gs pos="0">
                      <a:schemeClr val="tx1">
                        <a:tint val="65000"/>
                      </a:schemeClr>
                    </a:gs>
                    <a:gs pos="49900">
                      <a:schemeClr val="tx1">
                        <a:tint val="95000"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tint val="95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42910" y="274640"/>
            <a:ext cx="5834090" cy="5583253"/>
          </a:xfrm>
        </p:spPr>
        <p:txBody>
          <a:bodyPr vert="eaVert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652450" y="6356350"/>
            <a:ext cx="2133600" cy="365125"/>
          </a:xfrm>
        </p:spPr>
        <p:txBody>
          <a:bodyPr/>
          <a:lstStyle/>
          <a:p>
            <a:endParaRPr lang="en-US" altLang="zh-TW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6286512" y="6356350"/>
            <a:ext cx="2133600" cy="365125"/>
          </a:xfrm>
        </p:spPr>
        <p:txBody>
          <a:bodyPr/>
          <a:lstStyle/>
          <a:p>
            <a:fld id="{5F6F097B-7F8F-4726-86BA-D1C95F2A3946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 smtClean="0"/>
              <a:t>按一下以編輯母片副標題樣式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Page </a:t>
            </a:r>
            <a:fld id="{455E8932-1A94-4D0A-9C5C-B4F0207736E3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lang="ja-JP" dirty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</a:p>
          <a:p>
            <a:pPr lvl="5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altLang="zh-TW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kumimoji="1" lang="en-US" altLang="zh-TW" sz="1200" kern="1200" baseline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ea typeface="新細明體" pitchFamily="18" charset="-120"/>
                <a:cs typeface="+mn-cs"/>
              </a:defRPr>
            </a:lvl1pPr>
          </a:lstStyle>
          <a:p>
            <a:r>
              <a:rPr lang="en-GB" dirty="0" smtClean="0"/>
              <a:t>NUTN English Literature (II)</a:t>
            </a:r>
            <a:endParaRPr lang="en-GB" dirty="0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kumimoji="1" lang="en-US" altLang="zh-TW" sz="1200" kern="1200" baseline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ea typeface="新細明體" pitchFamily="18" charset="-120"/>
                <a:cs typeface="+mn-cs"/>
              </a:defRPr>
            </a:lvl1pPr>
          </a:lstStyle>
          <a:p>
            <a:r>
              <a:rPr lang="en-GB" dirty="0" smtClean="0"/>
              <a:t>Page </a:t>
            </a:r>
            <a:fld id="{455E8932-1A94-4D0A-9C5C-B4F0207736E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kumimoji="1" lang="ja-JP" altLang="en-GB" noProof="0" dirty="0" smtClean="0"/>
              <a:t>マスタ タイトルの書式設定</a:t>
            </a:r>
            <a:endParaRPr kumimoji="1" lang="en-GB" altLang="ja-JP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med">
    <p:fade/>
  </p:transition>
  <p:hf hdr="0" dt="0"/>
  <p:txStyles>
    <p:titleStyle>
      <a:lvl1pPr algn="ctr" rtl="0" eaLnBrk="1" latinLnBrk="0" hangingPunct="1">
        <a:spcBef>
          <a:spcPct val="0"/>
        </a:spcBef>
        <a:buNone/>
        <a:defRPr kumimoji="1" sz="4400" baseline="0">
          <a:ln w="12700">
            <a:solidFill>
              <a:schemeClr val="tx1">
                <a:tint val="95000"/>
              </a:schemeClr>
            </a:solidFill>
          </a:ln>
          <a:gradFill>
            <a:gsLst>
              <a:gs pos="0">
                <a:schemeClr val="tx1">
                  <a:tint val="65000"/>
                </a:schemeClr>
              </a:gs>
              <a:gs pos="49900">
                <a:schemeClr val="tx1">
                  <a:tint val="95000"/>
                </a:schemeClr>
              </a:gs>
              <a:gs pos="50000">
                <a:schemeClr val="tx1"/>
              </a:gs>
              <a:gs pos="100000">
                <a:schemeClr val="tx1">
                  <a:tint val="95000"/>
                </a:schemeClr>
              </a:gs>
            </a:gsLst>
            <a:lin ang="5400000" scaled="1"/>
          </a:gradFill>
          <a:effectLst>
            <a:outerShdw blurRad="127000" algn="tl" rotWithShape="0">
              <a:schemeClr val="bg1">
                <a:alpha val="50000"/>
              </a:schemeClr>
            </a:outerShdw>
          </a:effectLst>
          <a:latin typeface="Book Antiqua" pitchFamily="18" charset="0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tx1"/>
        </a:buClr>
        <a:buFont typeface="Wingdings"/>
        <a:buChar char="n"/>
        <a:defRPr kumimoji="1" sz="3200" baseline="0">
          <a:solidFill>
            <a:schemeClr val="tx2"/>
          </a:solidFill>
          <a:latin typeface="Book Antiqua" pitchFamily="18" charset="0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>
            <a:shade val="75000"/>
          </a:schemeClr>
        </a:buClr>
        <a:buSzPct val="85000"/>
        <a:buFont typeface="Wingdings"/>
        <a:buChar char="n"/>
        <a:defRPr kumimoji="1" sz="2800" baseline="0">
          <a:solidFill>
            <a:schemeClr val="tx2"/>
          </a:solidFill>
          <a:latin typeface="Book Antiqua" pitchFamily="18" charset="0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4">
            <a:shade val="50000"/>
          </a:schemeClr>
        </a:buClr>
        <a:buSzPct val="75000"/>
        <a:buFont typeface="Wingdings"/>
        <a:buChar char="n"/>
        <a:defRPr kumimoji="1" sz="2400" baseline="0">
          <a:solidFill>
            <a:schemeClr val="tx2"/>
          </a:solidFill>
          <a:latin typeface="Book Antiqua" pitchFamily="18" charset="0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6">
            <a:shade val="50000"/>
          </a:schemeClr>
        </a:buClr>
        <a:buSzPct val="75000"/>
        <a:buFont typeface="Wingdings"/>
        <a:buChar char="n"/>
        <a:defRPr kumimoji="1" sz="2000" baseline="0">
          <a:solidFill>
            <a:schemeClr val="tx2"/>
          </a:solidFill>
          <a:latin typeface="Book Antiqua" pitchFamily="18" charset="0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3">
            <a:shade val="50000"/>
          </a:schemeClr>
        </a:buClr>
        <a:buSzPct val="70000"/>
        <a:buFont typeface="Wingdings"/>
        <a:buChar char="n"/>
        <a:defRPr kumimoji="1" sz="2000" baseline="0">
          <a:solidFill>
            <a:schemeClr val="tx2"/>
          </a:solidFill>
          <a:latin typeface="Book Antiqua" pitchFamily="18" charset="0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Book Antiqua" pitchFamily="18" charset="0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2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Book Antiqua" pitchFamily="18" charset="0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5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Book Antiqua" pitchFamily="18" charset="0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tx1"/>
        </a:buClr>
        <a:buSzPct val="50000"/>
        <a:buFont typeface="Wingdings"/>
        <a:buChar char="n"/>
        <a:defRPr kumimoji="1" sz="2000">
          <a:solidFill>
            <a:schemeClr val="tx2"/>
          </a:solidFill>
          <a:latin typeface="Book Antiqua" pitchFamily="18" charset="0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wnorton.com/college/english/nael/romantic/topic_1/illustrations/imrydal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wwnorton.com/college/english/nael/victorian/topic_2/illustrations/imtea.ht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副標題 1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3" name="Picture 5" descr="[Click on image to enlarge]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407912">
            <a:off x="1677386" y="1832993"/>
            <a:ext cx="6913563" cy="3981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55" name="Text Box 7"/>
          <p:cNvSpPr txBox="1">
            <a:spLocks noChangeArrowheads="1"/>
          </p:cNvSpPr>
          <p:nvPr/>
        </p:nvSpPr>
        <p:spPr bwMode="auto">
          <a:xfrm rot="21392006">
            <a:off x="1788937" y="5493870"/>
            <a:ext cx="6872110" cy="307777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400" dirty="0">
                <a:latin typeface="Bradley Hand ITC" pitchFamily="66" charset="0"/>
              </a:rPr>
              <a:t>http://www.wwnorton.com/college/english/nael/romantic/topic_1/guide.htm</a:t>
            </a:r>
          </a:p>
        </p:txBody>
      </p:sp>
      <p:sp>
        <p:nvSpPr>
          <p:cNvPr id="25" name="投影片編號版面配置區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204779DB-0BFD-4EC9-9A49-59713EB854C1}" type="slidenum">
              <a:rPr lang="en-US" altLang="zh-TW" smtClean="0"/>
              <a:pPr/>
              <a:t>1</a:t>
            </a:fld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06" y="173025"/>
            <a:ext cx="8501122" cy="2898785"/>
          </a:xfrm>
        </p:spPr>
        <p:txBody>
          <a:bodyPr>
            <a:noAutofit/>
          </a:bodyPr>
          <a:lstStyle/>
          <a:p>
            <a:pPr algn="l"/>
            <a:r>
              <a:rPr lang="en-US" altLang="zh-TW" sz="7200" dirty="0" smtClean="0">
                <a:latin typeface="Felix Titling" pitchFamily="82" charset="0"/>
              </a:rPr>
              <a:t>The </a:t>
            </a:r>
            <a:br>
              <a:rPr lang="en-US" altLang="zh-TW" sz="7200" dirty="0" smtClean="0">
                <a:latin typeface="Felix Titling" pitchFamily="82" charset="0"/>
              </a:rPr>
            </a:br>
            <a:r>
              <a:rPr lang="en-US" altLang="zh-TW" sz="7200" dirty="0" smtClean="0">
                <a:latin typeface="Felix Titling" pitchFamily="82" charset="0"/>
              </a:rPr>
              <a:t>Romantic Period</a:t>
            </a:r>
            <a:endParaRPr lang="en-US" altLang="zh-TW" sz="7200" dirty="0">
              <a:latin typeface="Felix Titling" pitchFamily="82" charset="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142844" y="3143248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ook Antiqua" pitchFamily="18" charset="0"/>
              </a:rPr>
              <a:t>Week One</a:t>
            </a:r>
            <a:endParaRPr lang="en-GB" sz="2000" dirty="0"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Time: late 18th century to the mid-19th century</a:t>
            </a:r>
          </a:p>
          <a:p>
            <a:r>
              <a:rPr lang="en-US" altLang="zh-TW" dirty="0" smtClean="0"/>
              <a:t>The Augustan Writers vs. the Romantic Writers: Reason/Objectivity vs. Imagination/Individuality</a:t>
            </a:r>
          </a:p>
          <a:p>
            <a:r>
              <a:rPr lang="en-US" altLang="zh-TW" dirty="0" smtClean="0"/>
              <a:t>Prominent Genre: Lyric Poetry, Novel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2</a:t>
            </a:fld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Revolutions</a:t>
            </a:r>
            <a:endParaRPr lang="en-US" altLang="zh-TW" dirty="0">
              <a:latin typeface="+mj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sz="3200" dirty="0" smtClean="0"/>
              <a:t>The American Revolution</a:t>
            </a:r>
          </a:p>
          <a:p>
            <a:r>
              <a:rPr lang="en-US" altLang="zh-TW" sz="3200" dirty="0" smtClean="0"/>
              <a:t>The French Revolution</a:t>
            </a:r>
          </a:p>
          <a:p>
            <a:r>
              <a:rPr lang="en-US" altLang="zh-TW" sz="3200" dirty="0" smtClean="0"/>
              <a:t>The Industrial Revolution</a:t>
            </a:r>
          </a:p>
          <a:p>
            <a:endParaRPr lang="en-US" altLang="zh-TW" dirty="0"/>
          </a:p>
        </p:txBody>
      </p:sp>
      <p:sp>
        <p:nvSpPr>
          <p:cNvPr id="15" name="頁尾版面配置區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 Page </a:t>
            </a:r>
            <a:fld id="{90EEE636-0D01-4884-B344-1B93FEDBABC6}" type="slidenum">
              <a:rPr lang="en-US" altLang="zh-TW" smtClean="0"/>
              <a:pPr/>
              <a:t>3</a:t>
            </a:fld>
            <a:endParaRPr lang="en-US" altLang="zh-TW" dirty="0"/>
          </a:p>
        </p:txBody>
      </p:sp>
      <p:pic>
        <p:nvPicPr>
          <p:cNvPr id="4101" name="Picture 5" descr="delacroi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1500174"/>
            <a:ext cx="5113338" cy="4191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714744" y="5143512"/>
            <a:ext cx="5072098" cy="523220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400" dirty="0">
                <a:latin typeface="Bradley Hand ITC" pitchFamily="66" charset="0"/>
              </a:rPr>
              <a:t>http://www.wwnorton.com/college/english/nael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br>
              <a:rPr lang="en-US" altLang="zh-TW" sz="1400" dirty="0" smtClean="0">
                <a:latin typeface="Bradley Hand ITC" pitchFamily="66" charset="0"/>
              </a:rPr>
            </a:br>
            <a:r>
              <a:rPr lang="en-US" altLang="zh-TW" sz="1400" dirty="0" smtClean="0">
                <a:latin typeface="Bradley Hand ITC" pitchFamily="66" charset="0"/>
              </a:rPr>
              <a:t>romantic/topic_3/illustrations/imdelacroix.htm</a:t>
            </a:r>
            <a:endParaRPr lang="en-US" altLang="zh-TW" sz="1400" dirty="0">
              <a:latin typeface="Bradley Hand ITC" pitchFamily="66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Question</a:t>
            </a:r>
            <a:endParaRPr lang="en-US" altLang="zh-TW" dirty="0">
              <a:latin typeface="+mj-lt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TW" dirty="0" smtClean="0"/>
              <a:t>What has the changing time to do with the need for heightened individuality and creativity?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4</a:t>
            </a:fld>
            <a:endParaRPr lang="en-US" altLang="zh-TW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The Solitary Poet</a:t>
            </a:r>
            <a:endParaRPr lang="en-US" altLang="zh-TW" dirty="0">
              <a:latin typeface="+mj-lt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28596" y="2071678"/>
            <a:ext cx="2857520" cy="3214710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Sublime</a:t>
            </a:r>
          </a:p>
          <a:p>
            <a:r>
              <a:rPr lang="en-US" altLang="zh-TW" sz="3200" dirty="0" smtClean="0"/>
              <a:t>Sensibility</a:t>
            </a:r>
          </a:p>
          <a:p>
            <a:r>
              <a:rPr lang="en-US" altLang="zh-TW" sz="3200" dirty="0" smtClean="0"/>
              <a:t>The Roman-</a:t>
            </a:r>
            <a:br>
              <a:rPr lang="en-US" altLang="zh-TW" sz="3200" dirty="0" smtClean="0"/>
            </a:br>
            <a:r>
              <a:rPr lang="en-US" altLang="zh-TW" sz="3200" dirty="0" smtClean="0"/>
              <a:t>tics and the </a:t>
            </a:r>
            <a:br>
              <a:rPr lang="en-US" altLang="zh-TW" sz="3200" dirty="0" smtClean="0"/>
            </a:br>
            <a:r>
              <a:rPr lang="en-US" altLang="zh-TW" sz="3200" dirty="0" smtClean="0"/>
              <a:t>Augustans</a:t>
            </a:r>
            <a:endParaRPr lang="en-US" altLang="zh-TW" sz="3200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5</a:t>
            </a:fld>
            <a:endParaRPr lang="en-US" altLang="zh-TW" dirty="0"/>
          </a:p>
        </p:txBody>
      </p:sp>
      <p:grpSp>
        <p:nvGrpSpPr>
          <p:cNvPr id="19" name="群組 18"/>
          <p:cNvGrpSpPr/>
          <p:nvPr/>
        </p:nvGrpSpPr>
        <p:grpSpPr>
          <a:xfrm>
            <a:off x="3357554" y="2071678"/>
            <a:ext cx="5429288" cy="3357586"/>
            <a:chOff x="3714744" y="1643050"/>
            <a:chExt cx="6611759" cy="4000528"/>
          </a:xfrm>
        </p:grpSpPr>
        <p:pic>
          <p:nvPicPr>
            <p:cNvPr id="6149" name="Picture 5" descr="doctorsyntax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14744" y="1643050"/>
              <a:ext cx="6611759" cy="40005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8" name="Text Box 6"/>
            <p:cNvSpPr txBox="1">
              <a:spLocks noChangeArrowheads="1"/>
            </p:cNvSpPr>
            <p:nvPr/>
          </p:nvSpPr>
          <p:spPr bwMode="auto">
            <a:xfrm>
              <a:off x="3714744" y="4962637"/>
              <a:ext cx="6572296" cy="623411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400" dirty="0" smtClean="0">
                  <a:latin typeface="Bradley Hand ITC" pitchFamily="66" charset="0"/>
                </a:rPr>
                <a:t>http://www.wwnorton.com/college/english/nael/romantic/</a:t>
              </a:r>
              <a:br>
                <a:rPr lang="en-US" altLang="zh-TW" sz="1400" dirty="0" smtClean="0">
                  <a:latin typeface="Bradley Hand ITC" pitchFamily="66" charset="0"/>
                </a:rPr>
              </a:br>
              <a:r>
                <a:rPr lang="en-US" altLang="zh-TW" sz="1400" dirty="0" smtClean="0">
                  <a:latin typeface="Bradley Hand ITC" pitchFamily="66" charset="0"/>
                </a:rPr>
                <a:t>topic_1/illustrations/doctorsyntax.htm</a:t>
              </a:r>
              <a:endParaRPr lang="en-US" altLang="zh-TW" sz="1400" dirty="0">
                <a:latin typeface="Bradley Hand ITC" pitchFamily="66" charset="0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186238" cy="1296974"/>
          </a:xfrm>
        </p:spPr>
        <p:txBody>
          <a:bodyPr>
            <a:noAutofit/>
          </a:bodyPr>
          <a:lstStyle/>
          <a:p>
            <a:r>
              <a:rPr lang="en-US" altLang="zh-TW" sz="3600" dirty="0">
                <a:latin typeface="+mj-lt"/>
              </a:rPr>
              <a:t>William Wordsworth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7625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TW" sz="2800" i="1" dirty="0">
                <a:latin typeface="+mn-lt"/>
              </a:rPr>
              <a:t>The Lyrical Ballads</a:t>
            </a:r>
            <a:r>
              <a:rPr lang="en-US" altLang="zh-TW" sz="2800" dirty="0">
                <a:latin typeface="+mn-lt"/>
              </a:rPr>
              <a:t> (1798)</a:t>
            </a:r>
            <a:endParaRPr lang="en-US" altLang="zh-TW" sz="2800" i="1" dirty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+mn-lt"/>
              </a:rPr>
              <a:t>Language: “really used” by people</a:t>
            </a: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+mn-lt"/>
              </a:rPr>
              <a:t>Subject Matter: “humble and rustic life”</a:t>
            </a: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+mn-lt"/>
              </a:rPr>
              <a:t>Spontaneous Feelings</a:t>
            </a: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+mn-lt"/>
              </a:rPr>
              <a:t>Nature vs. Society</a:t>
            </a: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+mn-lt"/>
              </a:rPr>
              <a:t>Coleridge, William Blake, Percy Shelley, and John Keats</a:t>
            </a: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</p:txBody>
      </p:sp>
      <p:pic>
        <p:nvPicPr>
          <p:cNvPr id="7173" name="Picture 5" descr="tinternabb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857232"/>
            <a:ext cx="3819195" cy="5000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072066" y="5357826"/>
            <a:ext cx="3786214" cy="461665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200" dirty="0">
                <a:latin typeface="Bradley Hand ITC" pitchFamily="66" charset="0"/>
              </a:rPr>
              <a:t>http://www.wwnorton.com/college/english/nael</a:t>
            </a:r>
            <a:r>
              <a:rPr lang="en-US" altLang="zh-TW" sz="1200" dirty="0" smtClean="0">
                <a:latin typeface="Bradley Hand ITC" pitchFamily="66" charset="0"/>
              </a:rPr>
              <a:t>/</a:t>
            </a:r>
            <a:br>
              <a:rPr lang="en-US" altLang="zh-TW" sz="1200" dirty="0" smtClean="0">
                <a:latin typeface="Bradley Hand ITC" pitchFamily="66" charset="0"/>
              </a:rPr>
            </a:br>
            <a:r>
              <a:rPr lang="en-US" altLang="zh-TW" sz="1200" dirty="0" smtClean="0">
                <a:latin typeface="Bradley Hand ITC" pitchFamily="66" charset="0"/>
              </a:rPr>
              <a:t>romantic/topic_1/illustrations/imtinternabbey.htm</a:t>
            </a:r>
            <a:endParaRPr lang="en-US" altLang="zh-TW" sz="1200" dirty="0">
              <a:latin typeface="Bradley Hand ITC" pitchFamily="66" charset="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6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NUTN English Literature (II)</a:t>
            </a:r>
            <a:endParaRPr lang="en-US" altLang="zh-TW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329114" cy="4686320"/>
          </a:xfrm>
        </p:spPr>
        <p:txBody>
          <a:bodyPr>
            <a:noAutofit/>
          </a:bodyPr>
          <a:lstStyle/>
          <a:p>
            <a:r>
              <a:rPr lang="en-US" altLang="zh-TW" sz="2800" dirty="0">
                <a:latin typeface="+mn-lt"/>
              </a:rPr>
              <a:t>Satirist</a:t>
            </a:r>
          </a:p>
          <a:p>
            <a:r>
              <a:rPr lang="en-US" altLang="zh-TW" sz="2800" dirty="0">
                <a:latin typeface="+mn-lt"/>
              </a:rPr>
              <a:t>Byronic Hero: </a:t>
            </a:r>
            <a:r>
              <a:rPr lang="en-US" altLang="zh-TW" sz="2800" dirty="0" err="1">
                <a:latin typeface="+mn-lt"/>
              </a:rPr>
              <a:t>Heathcliff</a:t>
            </a:r>
            <a:r>
              <a:rPr lang="en-US" altLang="zh-TW" sz="2800" dirty="0">
                <a:latin typeface="+mn-lt"/>
              </a:rPr>
              <a:t> from Emily </a:t>
            </a:r>
            <a:r>
              <a:rPr lang="en-US" altLang="zh-TW" sz="2800" dirty="0" err="1">
                <a:latin typeface="+mn-lt"/>
              </a:rPr>
              <a:t>Bront</a:t>
            </a:r>
            <a:r>
              <a:rPr lang="en-US" altLang="zh-TW" sz="2800" dirty="0" err="1">
                <a:latin typeface="+mn-lt"/>
                <a:cs typeface="Times New Roman" pitchFamily="18" charset="0"/>
              </a:rPr>
              <a:t>ë’s</a:t>
            </a:r>
            <a:r>
              <a:rPr lang="en-US" altLang="zh-TW" sz="2800" dirty="0">
                <a:latin typeface="+mn-lt"/>
                <a:cs typeface="Times New Roman" pitchFamily="18" charset="0"/>
              </a:rPr>
              <a:t> </a:t>
            </a:r>
            <a:r>
              <a:rPr lang="en-US" altLang="zh-TW" sz="2800" i="1" dirty="0">
                <a:latin typeface="+mn-lt"/>
                <a:cs typeface="Times New Roman" pitchFamily="18" charset="0"/>
              </a:rPr>
              <a:t>Wuthering Heights</a:t>
            </a:r>
            <a:r>
              <a:rPr lang="en-US" altLang="zh-TW" sz="2800" dirty="0">
                <a:latin typeface="+mn-lt"/>
                <a:cs typeface="Times New Roman" pitchFamily="18" charset="0"/>
              </a:rPr>
              <a:t> (1847), Satan in Milton’s </a:t>
            </a:r>
            <a:r>
              <a:rPr lang="en-US" altLang="zh-TW" sz="2800" i="1" dirty="0">
                <a:latin typeface="+mn-lt"/>
                <a:cs typeface="Times New Roman" pitchFamily="18" charset="0"/>
              </a:rPr>
              <a:t>Paradise Lost</a:t>
            </a:r>
          </a:p>
          <a:p>
            <a:r>
              <a:rPr lang="en-US" altLang="zh-TW" sz="2800" dirty="0">
                <a:latin typeface="+mn-lt"/>
                <a:cs typeface="Times New Roman" pitchFamily="18" charset="0"/>
              </a:rPr>
              <a:t>Sensitivity and </a:t>
            </a:r>
            <a:r>
              <a:rPr lang="en-US" altLang="zh-TW" sz="2800" dirty="0" smtClean="0">
                <a:latin typeface="+mn-lt"/>
                <a:cs typeface="Times New Roman" pitchFamily="18" charset="0"/>
              </a:rPr>
              <a:t>Humanity</a:t>
            </a:r>
            <a:endParaRPr lang="en-US" altLang="zh-TW" sz="2800" dirty="0">
              <a:latin typeface="+mn-lt"/>
              <a:cs typeface="Times New Roman" pitchFamily="18" charset="0"/>
            </a:endParaRPr>
          </a:p>
        </p:txBody>
      </p:sp>
      <p:pic>
        <p:nvPicPr>
          <p:cNvPr id="8197" name="Picture 5" descr="westall_per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285860"/>
            <a:ext cx="3905250" cy="4751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929190" y="5500702"/>
            <a:ext cx="3857652" cy="523220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400" dirty="0">
                <a:latin typeface="Bradley Hand ITC" pitchFamily="66" charset="0"/>
              </a:rPr>
              <a:t>http://www.wwnorton.com/college/english/nael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br>
              <a:rPr lang="en-US" altLang="zh-TW" sz="1400" dirty="0" smtClean="0">
                <a:latin typeface="Bradley Hand ITC" pitchFamily="66" charset="0"/>
              </a:rPr>
            </a:br>
            <a:r>
              <a:rPr lang="en-US" altLang="zh-TW" sz="1400" dirty="0" smtClean="0">
                <a:latin typeface="Bradley Hand ITC" pitchFamily="66" charset="0"/>
              </a:rPr>
              <a:t>romantic/topic_5/illustrations/imwestall.htm</a:t>
            </a:r>
            <a:endParaRPr lang="en-US" altLang="zh-TW" sz="1400" dirty="0">
              <a:latin typeface="Bradley Hand ITC" pitchFamily="66" charset="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7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NUTN English Literature (II)</a:t>
            </a:r>
            <a:endParaRPr lang="en-US" altLang="zh-TW" dirty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57200" y="274638"/>
            <a:ext cx="4186238" cy="1296974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0" i="0" u="none" strike="noStrike" kern="0" cap="none" spc="0" normalizeH="0" baseline="0" noProof="0" dirty="0" smtClean="0">
                <a:ln w="12700">
                  <a:solidFill>
                    <a:schemeClr val="tx1">
                      <a:tint val="95000"/>
                    </a:schemeClr>
                  </a:solidFill>
                </a:ln>
                <a:gradFill>
                  <a:gsLst>
                    <a:gs pos="0">
                      <a:schemeClr val="tx1">
                        <a:tint val="65000"/>
                      </a:schemeClr>
                    </a:gs>
                    <a:gs pos="49900">
                      <a:schemeClr val="tx1">
                        <a:tint val="95000"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tint val="95000"/>
                      </a:schemeClr>
                    </a:gs>
                  </a:gsLst>
                  <a:lin ang="5400000" scaled="1"/>
                </a:gradFill>
                <a:effectLst>
                  <a:outerShdw blurRad="127000" algn="tl" rotWithShape="0">
                    <a:schemeClr val="bg1">
                      <a:alpha val="5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Lord Byron</a:t>
            </a:r>
            <a:endParaRPr kumimoji="1" lang="en-US" altLang="zh-TW" sz="3600" b="0" i="0" u="none" strike="noStrike" kern="0" cap="none" spc="0" normalizeH="0" baseline="0" noProof="0" dirty="0">
              <a:ln w="12700">
                <a:solidFill>
                  <a:schemeClr val="tx1">
                    <a:tint val="95000"/>
                  </a:schemeClr>
                </a:solidFill>
              </a:ln>
              <a:gradFill>
                <a:gsLst>
                  <a:gs pos="0">
                    <a:schemeClr val="tx1">
                      <a:tint val="65000"/>
                    </a:schemeClr>
                  </a:gs>
                  <a:gs pos="49900">
                    <a:schemeClr val="tx1">
                      <a:tint val="95000"/>
                    </a:schemeClr>
                  </a:gs>
                  <a:gs pos="50000">
                    <a:schemeClr val="tx1"/>
                  </a:gs>
                  <a:gs pos="100000">
                    <a:schemeClr val="tx1">
                      <a:tint val="95000"/>
                    </a:schemeClr>
                  </a:gs>
                </a:gsLst>
                <a:lin ang="5400000" scaled="1"/>
              </a:gradFill>
              <a:effectLst>
                <a:outerShdw blurRad="127000" algn="tl" rotWithShape="0">
                  <a:schemeClr val="bg1">
                    <a:alpha val="5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330700" cy="4525963"/>
          </a:xfrm>
        </p:spPr>
        <p:txBody>
          <a:bodyPr>
            <a:normAutofit/>
          </a:bodyPr>
          <a:lstStyle/>
          <a:p>
            <a:r>
              <a:rPr lang="en-US" altLang="zh-TW" sz="2800" dirty="0" smtClean="0">
                <a:latin typeface="+mn-lt"/>
              </a:rPr>
              <a:t>Impassioned Individualism vs. Good Sense &amp; Self-restraint</a:t>
            </a:r>
          </a:p>
          <a:p>
            <a:r>
              <a:rPr lang="en-US" altLang="zh-TW" sz="2800" i="1" dirty="0" smtClean="0">
                <a:latin typeface="+mn-lt"/>
              </a:rPr>
              <a:t>Pride and Prejudice</a:t>
            </a:r>
            <a:endParaRPr lang="en-US" altLang="zh-TW" sz="2800" i="1" dirty="0">
              <a:latin typeface="+mn-lt"/>
            </a:endParaRPr>
          </a:p>
        </p:txBody>
      </p:sp>
      <p:pic>
        <p:nvPicPr>
          <p:cNvPr id="9221" name="Picture 5" descr="[Click on image to enlarge]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5063" y="1125538"/>
            <a:ext cx="3916362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929190" y="5191796"/>
            <a:ext cx="3929090" cy="523220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400" dirty="0">
                <a:latin typeface="Bradley Hand ITC" pitchFamily="66" charset="0"/>
              </a:rPr>
              <a:t>http://www.wwnorton.com/college/english/nael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br>
              <a:rPr lang="en-US" altLang="zh-TW" sz="1400" dirty="0" smtClean="0">
                <a:latin typeface="Bradley Hand ITC" pitchFamily="66" charset="0"/>
              </a:rPr>
            </a:br>
            <a:r>
              <a:rPr lang="en-US" altLang="zh-TW" sz="1400" dirty="0" err="1" smtClean="0">
                <a:latin typeface="Bradley Hand ITC" pitchFamily="66" charset="0"/>
              </a:rPr>
              <a:t>victorian</a:t>
            </a:r>
            <a:r>
              <a:rPr lang="en-US" altLang="zh-TW" sz="1400" dirty="0" smtClean="0">
                <a:latin typeface="Bradley Hand ITC" pitchFamily="66" charset="0"/>
              </a:rPr>
              <a:t>/topic_2/illustrations/imtea.htm</a:t>
            </a:r>
            <a:endParaRPr lang="en-US" altLang="zh-TW" sz="1400" dirty="0">
              <a:latin typeface="Bradley Hand ITC" pitchFamily="66" charset="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 Page </a:t>
            </a:r>
            <a:fld id="{90EEE636-0D01-4884-B344-1B93FEDBABC6}" type="slidenum">
              <a:rPr lang="en-US" altLang="zh-TW" smtClean="0"/>
              <a:pPr/>
              <a:t>8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57200" y="274638"/>
            <a:ext cx="4186238" cy="1296974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0" i="0" u="none" strike="noStrike" kern="0" cap="none" spc="0" normalizeH="0" baseline="0" noProof="0" dirty="0" smtClean="0">
                <a:ln w="12700">
                  <a:solidFill>
                    <a:schemeClr val="tx1">
                      <a:tint val="95000"/>
                    </a:schemeClr>
                  </a:solidFill>
                </a:ln>
                <a:gradFill>
                  <a:gsLst>
                    <a:gs pos="0">
                      <a:schemeClr val="tx1">
                        <a:tint val="65000"/>
                      </a:schemeClr>
                    </a:gs>
                    <a:gs pos="49900">
                      <a:schemeClr val="tx1">
                        <a:tint val="95000"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tint val="95000"/>
                      </a:schemeClr>
                    </a:gs>
                  </a:gsLst>
                  <a:lin ang="5400000" scaled="1"/>
                </a:gradFill>
                <a:effectLst>
                  <a:outerShdw blurRad="127000" algn="tl" rotWithShape="0">
                    <a:schemeClr val="bg1">
                      <a:alpha val="5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Jane Austen</a:t>
            </a:r>
            <a:endParaRPr kumimoji="1" lang="en-US" altLang="zh-TW" sz="3600" b="0" i="0" u="none" strike="noStrike" kern="0" cap="none" spc="0" normalizeH="0" baseline="0" noProof="0" dirty="0">
              <a:ln w="12700">
                <a:solidFill>
                  <a:schemeClr val="tx1">
                    <a:tint val="95000"/>
                  </a:schemeClr>
                </a:solidFill>
              </a:ln>
              <a:gradFill>
                <a:gsLst>
                  <a:gs pos="0">
                    <a:schemeClr val="tx1">
                      <a:tint val="65000"/>
                    </a:schemeClr>
                  </a:gs>
                  <a:gs pos="49900">
                    <a:schemeClr val="tx1">
                      <a:tint val="95000"/>
                    </a:schemeClr>
                  </a:gs>
                  <a:gs pos="50000">
                    <a:schemeClr val="tx1"/>
                  </a:gs>
                  <a:gs pos="100000">
                    <a:schemeClr val="tx1">
                      <a:tint val="95000"/>
                    </a:schemeClr>
                  </a:gs>
                </a:gsLst>
                <a:lin ang="5400000" scaled="1"/>
              </a:gradFill>
              <a:effectLst>
                <a:outerShdw blurRad="127000" algn="tl" rotWithShape="0">
                  <a:schemeClr val="bg1">
                    <a:alpha val="5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j-lt"/>
              </a:rPr>
              <a:t>Gothic Novels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543428" cy="4525963"/>
          </a:xfrm>
        </p:spPr>
        <p:txBody>
          <a:bodyPr>
            <a:noAutofit/>
          </a:bodyPr>
          <a:lstStyle/>
          <a:p>
            <a:r>
              <a:rPr lang="en-US" altLang="zh-TW" dirty="0">
                <a:latin typeface="+mn-lt"/>
              </a:rPr>
              <a:t>Denouncement against the outmoded ideals of chivalry and Catholicism for middle-class, Protestant readers.</a:t>
            </a:r>
          </a:p>
          <a:p>
            <a:r>
              <a:rPr lang="en-US" altLang="zh-TW" dirty="0">
                <a:latin typeface="+mn-lt"/>
              </a:rPr>
              <a:t>Ann Radcliffe’s </a:t>
            </a:r>
            <a:r>
              <a:rPr lang="en-US" altLang="zh-TW" i="1" dirty="0">
                <a:latin typeface="+mn-lt"/>
              </a:rPr>
              <a:t>The Mysteries of </a:t>
            </a:r>
            <a:r>
              <a:rPr lang="en-US" altLang="zh-TW" i="1" dirty="0" err="1">
                <a:latin typeface="+mn-lt"/>
              </a:rPr>
              <a:t>Udolpho</a:t>
            </a:r>
            <a:r>
              <a:rPr lang="en-US" altLang="zh-TW" dirty="0">
                <a:latin typeface="+mn-lt"/>
              </a:rPr>
              <a:t> (1794)</a:t>
            </a:r>
          </a:p>
        </p:txBody>
      </p:sp>
      <p:pic>
        <p:nvPicPr>
          <p:cNvPr id="10245" name="Picture 5" descr="vol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285860"/>
            <a:ext cx="3170075" cy="5000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5270488" y="5547856"/>
            <a:ext cx="3159164" cy="738664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400" dirty="0">
                <a:latin typeface="Bradley Hand ITC" pitchFamily="66" charset="0"/>
              </a:rPr>
              <a:t>http://www.wwnorton.com/college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br>
              <a:rPr lang="en-US" altLang="zh-TW" sz="1400" dirty="0" smtClean="0">
                <a:latin typeface="Bradley Hand ITC" pitchFamily="66" charset="0"/>
              </a:rPr>
            </a:br>
            <a:r>
              <a:rPr lang="en-US" altLang="zh-TW" sz="1400" dirty="0" err="1" smtClean="0">
                <a:latin typeface="Bradley Hand ITC" pitchFamily="66" charset="0"/>
              </a:rPr>
              <a:t>english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r>
              <a:rPr lang="en-US" altLang="zh-TW" sz="1400" dirty="0" err="1" smtClean="0">
                <a:latin typeface="Bradley Hand ITC" pitchFamily="66" charset="0"/>
              </a:rPr>
              <a:t>nael</a:t>
            </a:r>
            <a:r>
              <a:rPr lang="en-US" altLang="zh-TW" sz="1400" dirty="0" smtClean="0">
                <a:latin typeface="Bradley Hand ITC" pitchFamily="66" charset="0"/>
              </a:rPr>
              <a:t>/romantic/topic_2/</a:t>
            </a:r>
            <a:br>
              <a:rPr lang="en-US" altLang="zh-TW" sz="1400" dirty="0" smtClean="0">
                <a:latin typeface="Bradley Hand ITC" pitchFamily="66" charset="0"/>
              </a:rPr>
            </a:br>
            <a:r>
              <a:rPr lang="en-US" altLang="zh-TW" sz="1400" dirty="0" smtClean="0">
                <a:latin typeface="Bradley Hand ITC" pitchFamily="66" charset="0"/>
              </a:rPr>
              <a:t>illustrations/imvol4.htm</a:t>
            </a:r>
            <a:endParaRPr lang="en-US" altLang="zh-TW" sz="1400" dirty="0">
              <a:latin typeface="Bradley Hand ITC" pitchFamily="66" charset="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 Page </a:t>
            </a:r>
            <a:fld id="{90EEE636-0D01-4884-B344-1B93FEDBABC6}" type="slidenum">
              <a:rPr lang="en-US" altLang="zh-TW" smtClean="0"/>
              <a:pPr/>
              <a:t>9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NUTN English Literature (II)</a:t>
            </a:r>
            <a:endParaRPr lang="en-US" altLang="zh-TW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538538" cy="1143000"/>
          </a:xfrm>
        </p:spPr>
        <p:txBody>
          <a:bodyPr>
            <a:noAutofit/>
          </a:bodyPr>
          <a:lstStyle/>
          <a:p>
            <a:r>
              <a:rPr lang="en-US" altLang="zh-TW" sz="3600" dirty="0">
                <a:latin typeface="+mj-lt"/>
              </a:rPr>
              <a:t>William Blake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3538538" cy="4525963"/>
          </a:xfrm>
        </p:spPr>
        <p:txBody>
          <a:bodyPr/>
          <a:lstStyle/>
          <a:p>
            <a:r>
              <a:rPr lang="en-US" altLang="zh-TW" sz="2800" dirty="0"/>
              <a:t>1757-1827</a:t>
            </a:r>
          </a:p>
          <a:p>
            <a:r>
              <a:rPr lang="en-US" altLang="zh-TW" sz="2800" i="1" dirty="0"/>
              <a:t>Songs of Innocence</a:t>
            </a:r>
          </a:p>
          <a:p>
            <a:r>
              <a:rPr lang="en-US" altLang="zh-TW" sz="2800" i="1" dirty="0"/>
              <a:t>Songs of Experience</a:t>
            </a:r>
          </a:p>
          <a:p>
            <a:r>
              <a:rPr lang="en-US" altLang="zh-TW" sz="2800" dirty="0"/>
              <a:t>Speaks always for the primacy of the individual and the imagination.</a:t>
            </a:r>
          </a:p>
          <a:p>
            <a:endParaRPr lang="en-US" altLang="zh-TW" sz="2800" dirty="0"/>
          </a:p>
        </p:txBody>
      </p:sp>
      <p:pic>
        <p:nvPicPr>
          <p:cNvPr id="11269" name="Picture 5" descr="prophec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428604"/>
            <a:ext cx="4000527" cy="5724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500562" y="5620424"/>
            <a:ext cx="4000528" cy="523220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400" dirty="0">
                <a:latin typeface="Bradley Hand ITC" pitchFamily="66" charset="0"/>
              </a:rPr>
              <a:t>http://www.wwnorton.com/college/english/nael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br>
              <a:rPr lang="en-US" altLang="zh-TW" sz="1400" dirty="0" smtClean="0">
                <a:latin typeface="Bradley Hand ITC" pitchFamily="66" charset="0"/>
              </a:rPr>
            </a:br>
            <a:r>
              <a:rPr lang="en-US" altLang="zh-TW" sz="1400" dirty="0" smtClean="0">
                <a:latin typeface="Bradley Hand ITC" pitchFamily="66" charset="0"/>
              </a:rPr>
              <a:t>romantic/topic_3/illustrations.htm</a:t>
            </a:r>
            <a:endParaRPr lang="en-US" altLang="zh-TW" sz="1400" dirty="0">
              <a:latin typeface="Bradley Hand ITC" pitchFamily="66" charset="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10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86766" cy="1143000"/>
          </a:xfrm>
        </p:spPr>
        <p:txBody>
          <a:bodyPr>
            <a:normAutofit/>
          </a:bodyPr>
          <a:lstStyle/>
          <a:p>
            <a:r>
              <a:rPr lang="en-US" altLang="zh-TW" i="1" dirty="0">
                <a:latin typeface="+mj-lt"/>
              </a:rPr>
              <a:t>Songs of Innocence </a:t>
            </a:r>
            <a:r>
              <a:rPr lang="en-US" altLang="zh-TW" dirty="0">
                <a:latin typeface="+mj-lt"/>
              </a:rPr>
              <a:t>(1789)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1" y="1600200"/>
            <a:ext cx="4329113" cy="4525963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An Imaginative picture of the state of innocence</a:t>
            </a:r>
          </a:p>
          <a:p>
            <a:r>
              <a:rPr lang="en-US" altLang="zh-TW" sz="2800" dirty="0"/>
              <a:t>Reflection of the growing Romantic fascination with childhood and a supposed primitive condition of human perfection in </a:t>
            </a:r>
            <a:r>
              <a:rPr lang="en-US" altLang="zh-TW" sz="2800" dirty="0" smtClean="0"/>
              <a:t>innocence</a:t>
            </a:r>
            <a:endParaRPr lang="en-US" altLang="zh-TW" sz="2800" dirty="0"/>
          </a:p>
        </p:txBody>
      </p:sp>
      <p:pic>
        <p:nvPicPr>
          <p:cNvPr id="12293" name="Picture 5" descr="swe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428736"/>
            <a:ext cx="3236911" cy="4758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286380" y="5404980"/>
            <a:ext cx="3214710" cy="738664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400" dirty="0">
                <a:latin typeface="Bradley Hand ITC" pitchFamily="66" charset="0"/>
              </a:rPr>
              <a:t>http://www.wwnorton.com/college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br>
              <a:rPr lang="en-US" altLang="zh-TW" sz="1400" dirty="0" smtClean="0">
                <a:latin typeface="Bradley Hand ITC" pitchFamily="66" charset="0"/>
              </a:rPr>
            </a:br>
            <a:r>
              <a:rPr lang="en-US" altLang="zh-TW" sz="1400" dirty="0" err="1" smtClean="0">
                <a:latin typeface="Bradley Hand ITC" pitchFamily="66" charset="0"/>
              </a:rPr>
              <a:t>english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r>
              <a:rPr lang="en-US" altLang="zh-TW" sz="1400" dirty="0" err="1" smtClean="0">
                <a:latin typeface="Bradley Hand ITC" pitchFamily="66" charset="0"/>
              </a:rPr>
              <a:t>nael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r>
              <a:rPr lang="en-US" altLang="zh-TW" sz="1400" dirty="0" err="1" smtClean="0">
                <a:latin typeface="Bradley Hand ITC" pitchFamily="66" charset="0"/>
              </a:rPr>
              <a:t>victorian</a:t>
            </a:r>
            <a:r>
              <a:rPr lang="en-US" altLang="zh-TW" sz="1400" dirty="0" smtClean="0">
                <a:latin typeface="Bradley Hand ITC" pitchFamily="66" charset="0"/>
              </a:rPr>
              <a:t>/topic_1/</a:t>
            </a:r>
            <a:br>
              <a:rPr lang="en-US" altLang="zh-TW" sz="1400" dirty="0" smtClean="0">
                <a:latin typeface="Bradley Hand ITC" pitchFamily="66" charset="0"/>
              </a:rPr>
            </a:br>
            <a:r>
              <a:rPr lang="en-US" altLang="zh-TW" sz="1400" dirty="0" smtClean="0">
                <a:latin typeface="Bradley Hand ITC" pitchFamily="66" charset="0"/>
              </a:rPr>
              <a:t>illustrations/imsweep.htm</a:t>
            </a:r>
            <a:endParaRPr lang="en-US" altLang="zh-TW" sz="1400" dirty="0">
              <a:latin typeface="Bradley Hand ITC" pitchFamily="66" charset="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11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039526" y="1571612"/>
            <a:ext cx="5064948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Piping down the valleys wild</a:t>
            </a:r>
          </a:p>
          <a:p>
            <a:pPr>
              <a:buNone/>
            </a:pPr>
            <a:r>
              <a:rPr lang="en-US" sz="2800" dirty="0" smtClean="0"/>
              <a:t>Piping songs of pleasant glee</a:t>
            </a:r>
          </a:p>
          <a:p>
            <a:pPr>
              <a:buNone/>
            </a:pPr>
            <a:r>
              <a:rPr lang="en-US" sz="2800" dirty="0" smtClean="0"/>
              <a:t>On a cloud I was a child,</a:t>
            </a:r>
          </a:p>
          <a:p>
            <a:pPr>
              <a:buNone/>
            </a:pPr>
            <a:r>
              <a:rPr lang="en-US" sz="2800" dirty="0" smtClean="0"/>
              <a:t>And he laughing said to me,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“Pipe a song about a Lamb”;</a:t>
            </a:r>
          </a:p>
          <a:p>
            <a:pPr>
              <a:buNone/>
            </a:pPr>
            <a:r>
              <a:rPr lang="en-US" sz="2800" dirty="0" smtClean="0"/>
              <a:t>So I piped with merry </a:t>
            </a:r>
            <a:r>
              <a:rPr lang="en-US" sz="2800" dirty="0" err="1" smtClean="0"/>
              <a:t>chear</a:t>
            </a:r>
            <a:r>
              <a:rPr lang="en-US" sz="2800" dirty="0" smtClean="0"/>
              <a:t>;</a:t>
            </a:r>
          </a:p>
          <a:p>
            <a:pPr>
              <a:buNone/>
            </a:pPr>
            <a:r>
              <a:rPr lang="en-US" sz="2800" dirty="0" smtClean="0"/>
              <a:t>“Piper pipe that song again”—</a:t>
            </a:r>
          </a:p>
          <a:p>
            <a:pPr>
              <a:buNone/>
            </a:pPr>
            <a:r>
              <a:rPr lang="en-US" sz="2800" dirty="0" smtClean="0"/>
              <a:t>So I piped, he wept to heat</a:t>
            </a:r>
          </a:p>
          <a:p>
            <a:pPr>
              <a:buNone/>
            </a:pPr>
            <a:endParaRPr lang="en-GB" sz="2800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12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971664" y="1571612"/>
            <a:ext cx="520067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“Drop thy pipe thy happy pipe</a:t>
            </a:r>
          </a:p>
          <a:p>
            <a:pPr>
              <a:buNone/>
            </a:pPr>
            <a:r>
              <a:rPr lang="en-US" sz="2800" dirty="0" smtClean="0"/>
              <a:t>Sing thy songs of happy </a:t>
            </a:r>
            <a:r>
              <a:rPr lang="en-US" sz="2800" dirty="0" err="1" smtClean="0"/>
              <a:t>chear</a:t>
            </a:r>
            <a:r>
              <a:rPr lang="en-US" sz="2800" dirty="0" smtClean="0"/>
              <a:t>”;</a:t>
            </a:r>
          </a:p>
          <a:p>
            <a:pPr>
              <a:buNone/>
            </a:pPr>
            <a:r>
              <a:rPr lang="en-US" sz="2800" dirty="0" smtClean="0"/>
              <a:t>So I sung the same again</a:t>
            </a:r>
          </a:p>
          <a:p>
            <a:pPr>
              <a:buNone/>
            </a:pPr>
            <a:r>
              <a:rPr lang="en-US" sz="2800" dirty="0" smtClean="0"/>
              <a:t>While he wept with joy to hear.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“Piper sit thee down and write</a:t>
            </a:r>
          </a:p>
          <a:p>
            <a:pPr>
              <a:buNone/>
            </a:pPr>
            <a:r>
              <a:rPr lang="en-US" sz="2800" dirty="0" smtClean="0"/>
              <a:t>In a book that all may read”—</a:t>
            </a:r>
          </a:p>
          <a:p>
            <a:pPr>
              <a:buNone/>
            </a:pPr>
            <a:r>
              <a:rPr lang="en-US" sz="2800" dirty="0" smtClean="0"/>
              <a:t>So he </a:t>
            </a:r>
            <a:r>
              <a:rPr lang="en-US" sz="2800" dirty="0" err="1" smtClean="0"/>
              <a:t>vanish’d</a:t>
            </a:r>
            <a:r>
              <a:rPr lang="en-US" sz="2800" dirty="0" smtClean="0"/>
              <a:t> from my sight.</a:t>
            </a:r>
          </a:p>
          <a:p>
            <a:pPr>
              <a:buNone/>
            </a:pPr>
            <a:r>
              <a:rPr lang="en-US" sz="2800" dirty="0" smtClean="0"/>
              <a:t>And I </a:t>
            </a:r>
            <a:r>
              <a:rPr lang="en-US" sz="2800" dirty="0" err="1" smtClean="0"/>
              <a:t>pluck’d</a:t>
            </a:r>
            <a:r>
              <a:rPr lang="en-US" sz="2800" dirty="0" smtClean="0"/>
              <a:t> a hollow reed,</a:t>
            </a:r>
            <a:endParaRPr lang="en-GB" sz="2800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13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971664" y="1571612"/>
            <a:ext cx="520067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And I made a rural pen,</a:t>
            </a:r>
          </a:p>
          <a:p>
            <a:pPr>
              <a:buNone/>
            </a:pPr>
            <a:r>
              <a:rPr lang="en-US" sz="2800" dirty="0" smtClean="0"/>
              <a:t>And I </a:t>
            </a:r>
            <a:r>
              <a:rPr lang="en-US" sz="2800" dirty="0" err="1" smtClean="0"/>
              <a:t>stain’d</a:t>
            </a:r>
            <a:r>
              <a:rPr lang="en-US" sz="2800" dirty="0" smtClean="0"/>
              <a:t> the water clear,</a:t>
            </a:r>
          </a:p>
          <a:p>
            <a:pPr>
              <a:buNone/>
            </a:pPr>
            <a:r>
              <a:rPr lang="en-US" sz="2800" dirty="0" smtClean="0"/>
              <a:t>And I wrote my happy songs</a:t>
            </a:r>
          </a:p>
          <a:p>
            <a:pPr>
              <a:buNone/>
            </a:pPr>
            <a:r>
              <a:rPr lang="en-US" sz="2800" dirty="0" smtClean="0"/>
              <a:t>Every child may joy to hear.</a:t>
            </a:r>
            <a:endParaRPr lang="en-GB" sz="2800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14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Lamb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71658" y="1571612"/>
            <a:ext cx="5772176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Little Lamb, who made thee?</a:t>
            </a:r>
          </a:p>
          <a:p>
            <a:pPr>
              <a:buNone/>
            </a:pPr>
            <a:r>
              <a:rPr lang="en-US" sz="2800" dirty="0" smtClean="0"/>
              <a:t>	Dost thou know who made thee?</a:t>
            </a:r>
          </a:p>
          <a:p>
            <a:pPr>
              <a:buNone/>
            </a:pPr>
            <a:r>
              <a:rPr lang="en-US" sz="2800" dirty="0" smtClean="0"/>
              <a:t>Gave thee life &amp; bid thee feed,</a:t>
            </a:r>
          </a:p>
          <a:p>
            <a:pPr>
              <a:buNone/>
            </a:pPr>
            <a:r>
              <a:rPr lang="en-US" sz="2800" dirty="0" smtClean="0"/>
              <a:t>By the stream &amp; o’er the mead;</a:t>
            </a:r>
          </a:p>
          <a:p>
            <a:pPr>
              <a:buNone/>
            </a:pPr>
            <a:r>
              <a:rPr lang="en-US" sz="2800" dirty="0" smtClean="0"/>
              <a:t>Gave thee clothing of delight,</a:t>
            </a:r>
          </a:p>
          <a:p>
            <a:pPr>
              <a:buNone/>
            </a:pPr>
            <a:r>
              <a:rPr lang="en-US" sz="2800" dirty="0" smtClean="0"/>
              <a:t>Softest clothing wooly bright;</a:t>
            </a:r>
          </a:p>
          <a:p>
            <a:pPr>
              <a:buNone/>
            </a:pPr>
            <a:r>
              <a:rPr lang="en-US" sz="2800" dirty="0" smtClean="0"/>
              <a:t>Gave thee such a tender voice,</a:t>
            </a:r>
          </a:p>
          <a:p>
            <a:pPr>
              <a:buNone/>
            </a:pPr>
            <a:r>
              <a:rPr lang="en-US" sz="2800" dirty="0" smtClean="0"/>
              <a:t>Making all the vales rejoice!</a:t>
            </a:r>
          </a:p>
          <a:p>
            <a:pPr>
              <a:buNone/>
            </a:pPr>
            <a:endParaRPr lang="en-GB" sz="2800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15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Lamb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71658" y="1571612"/>
            <a:ext cx="591505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Little Lamb who made thee?</a:t>
            </a:r>
          </a:p>
          <a:p>
            <a:pPr>
              <a:buNone/>
            </a:pPr>
            <a:r>
              <a:rPr lang="en-US" sz="2800" dirty="0" smtClean="0"/>
              <a:t>	Dost thou know who made thee?</a:t>
            </a:r>
          </a:p>
          <a:p>
            <a:pPr>
              <a:buNone/>
            </a:pPr>
            <a:r>
              <a:rPr lang="en-US" sz="2800" dirty="0" smtClean="0"/>
              <a:t>	Little Lamb I’ll tell thee,</a:t>
            </a:r>
          </a:p>
          <a:p>
            <a:pPr>
              <a:buNone/>
            </a:pPr>
            <a:r>
              <a:rPr lang="en-US" sz="2800" dirty="0" smtClean="0"/>
              <a:t>	Little Lamb I’ll tell thee!</a:t>
            </a:r>
          </a:p>
          <a:p>
            <a:pPr>
              <a:buNone/>
            </a:pPr>
            <a:r>
              <a:rPr lang="en-US" sz="2800" dirty="0" smtClean="0"/>
              <a:t>He is call</a:t>
            </a:r>
            <a:r>
              <a:rPr lang="es-ES" sz="2800" dirty="0" smtClean="0"/>
              <a:t>è</a:t>
            </a:r>
            <a:r>
              <a:rPr lang="en-GB" sz="2800" dirty="0" smtClean="0"/>
              <a:t>d by thy name,</a:t>
            </a:r>
          </a:p>
          <a:p>
            <a:pPr>
              <a:buNone/>
            </a:pPr>
            <a:r>
              <a:rPr lang="en-GB" sz="2800" dirty="0" smtClean="0"/>
              <a:t>For he calls himself a Lamb;</a:t>
            </a:r>
          </a:p>
          <a:p>
            <a:pPr>
              <a:buNone/>
            </a:pPr>
            <a:r>
              <a:rPr lang="en-GB" sz="2800" dirty="0" smtClean="0"/>
              <a:t>He is meek &amp; he is mind,</a:t>
            </a:r>
          </a:p>
          <a:p>
            <a:pPr>
              <a:buNone/>
            </a:pPr>
            <a:r>
              <a:rPr lang="en-GB" sz="2800" dirty="0" smtClean="0"/>
              <a:t>He became a little child;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16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Lamb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71658" y="1571612"/>
            <a:ext cx="591505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800" dirty="0" smtClean="0"/>
              <a:t>I a child &amp; thou a lamb,</a:t>
            </a:r>
          </a:p>
          <a:p>
            <a:pPr>
              <a:buNone/>
            </a:pPr>
            <a:r>
              <a:rPr lang="en-GB" sz="2800" dirty="0" smtClean="0"/>
              <a:t>We are call</a:t>
            </a:r>
            <a:r>
              <a:rPr lang="es-ES" sz="2800" dirty="0" smtClean="0"/>
              <a:t>èd by his name.</a:t>
            </a:r>
          </a:p>
          <a:p>
            <a:pPr>
              <a:buNone/>
            </a:pPr>
            <a:r>
              <a:rPr lang="es-ES" sz="2800" dirty="0" smtClean="0"/>
              <a:t>	Little Lamb God bless thee.</a:t>
            </a:r>
          </a:p>
          <a:p>
            <a:pPr>
              <a:buNone/>
            </a:pPr>
            <a:r>
              <a:rPr lang="es-ES" sz="2800" dirty="0" smtClean="0"/>
              <a:t>	Little Lamb God bless thee.</a:t>
            </a:r>
            <a:endParaRPr lang="en-GB" sz="2800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17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The Chimney sweeper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32208" y="1571612"/>
            <a:ext cx="7679585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When my mother died I was very young,</a:t>
            </a:r>
          </a:p>
          <a:p>
            <a:pPr>
              <a:buNone/>
            </a:pPr>
            <a:r>
              <a:rPr lang="en-US" sz="2400" dirty="0" smtClean="0"/>
              <a:t>And my father sold me while yet my tongue</a:t>
            </a:r>
          </a:p>
          <a:p>
            <a:pPr>
              <a:buNone/>
            </a:pPr>
            <a:r>
              <a:rPr lang="en-US" sz="2400" dirty="0" smtClean="0"/>
              <a:t>Could scarcely cry “’weep! ‘weep! ‘weep! ‘weep!”</a:t>
            </a:r>
          </a:p>
          <a:p>
            <a:pPr>
              <a:buNone/>
            </a:pPr>
            <a:r>
              <a:rPr lang="en-US" sz="2400" dirty="0" smtClean="0"/>
              <a:t>So your chimneys I sweep &amp; in soot I seep.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There’s little Tom </a:t>
            </a:r>
            <a:r>
              <a:rPr lang="en-US" sz="2400" dirty="0" err="1" smtClean="0"/>
              <a:t>Dacre</a:t>
            </a:r>
            <a:r>
              <a:rPr lang="en-US" sz="2400" dirty="0" smtClean="0"/>
              <a:t>, who cried when his head</a:t>
            </a:r>
          </a:p>
          <a:p>
            <a:pPr>
              <a:buNone/>
            </a:pPr>
            <a:r>
              <a:rPr lang="en-US" sz="2400" dirty="0" smtClean="0"/>
              <a:t>That </a:t>
            </a:r>
            <a:r>
              <a:rPr lang="en-US" sz="2400" dirty="0" err="1" smtClean="0"/>
              <a:t>curl’d</a:t>
            </a:r>
            <a:r>
              <a:rPr lang="en-US" sz="2400" dirty="0" smtClean="0"/>
              <a:t> like a lamb’s back, was </a:t>
            </a:r>
            <a:r>
              <a:rPr lang="en-US" sz="2400" dirty="0" err="1" smtClean="0"/>
              <a:t>shav’d</a:t>
            </a:r>
            <a:r>
              <a:rPr lang="en-US" sz="2400" dirty="0" smtClean="0"/>
              <a:t>, so I said,</a:t>
            </a:r>
          </a:p>
          <a:p>
            <a:pPr>
              <a:buNone/>
            </a:pPr>
            <a:r>
              <a:rPr lang="en-US" sz="2400" dirty="0" smtClean="0"/>
              <a:t>“Hush, Tom! never mind it, for when your head’s bare,</a:t>
            </a:r>
          </a:p>
          <a:p>
            <a:pPr>
              <a:buNone/>
            </a:pPr>
            <a:r>
              <a:rPr lang="en-US" sz="2400" dirty="0" smtClean="0"/>
              <a:t>You know that the soot cannot spoil your white hair.”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18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The Chimney sweeper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66154" y="1571612"/>
            <a:ext cx="741169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And so he was quite, &amp; that very night,</a:t>
            </a:r>
          </a:p>
          <a:p>
            <a:pPr>
              <a:buNone/>
            </a:pPr>
            <a:r>
              <a:rPr lang="en-US" sz="2400" dirty="0" smtClean="0"/>
              <a:t>As Tom was a-sleeping he had such a sight!</a:t>
            </a:r>
          </a:p>
          <a:p>
            <a:pPr>
              <a:buNone/>
            </a:pPr>
            <a:r>
              <a:rPr lang="en-US" sz="2400" dirty="0" smtClean="0"/>
              <a:t>That thousands of sweepers, Dick, Joe, Ned, &amp; Jack,</a:t>
            </a:r>
          </a:p>
          <a:p>
            <a:pPr>
              <a:buNone/>
            </a:pPr>
            <a:r>
              <a:rPr lang="en-US" sz="2400" dirty="0" smtClean="0"/>
              <a:t>Were all of them </a:t>
            </a:r>
            <a:r>
              <a:rPr lang="en-US" sz="2400" dirty="0" err="1" smtClean="0"/>
              <a:t>lock’d</a:t>
            </a:r>
            <a:r>
              <a:rPr lang="en-US" sz="2400" dirty="0" smtClean="0"/>
              <a:t> up in coffins of black;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And by came an Angel who had a bright key,</a:t>
            </a:r>
          </a:p>
          <a:p>
            <a:pPr>
              <a:buNone/>
            </a:pPr>
            <a:r>
              <a:rPr lang="en-US" sz="2400" dirty="0" smtClean="0"/>
              <a:t>And he </a:t>
            </a:r>
            <a:r>
              <a:rPr lang="en-US" sz="2400" dirty="0" err="1" smtClean="0"/>
              <a:t>open’d</a:t>
            </a:r>
            <a:r>
              <a:rPr lang="en-US" sz="2400" dirty="0" smtClean="0"/>
              <a:t> the coffins &amp; set them all free;</a:t>
            </a:r>
          </a:p>
          <a:p>
            <a:pPr>
              <a:buNone/>
            </a:pPr>
            <a:r>
              <a:rPr lang="en-US" sz="2400" dirty="0" smtClean="0"/>
              <a:t>Then down a green plain, leaping, laughing they run,</a:t>
            </a:r>
          </a:p>
          <a:p>
            <a:pPr>
              <a:buNone/>
            </a:pPr>
            <a:r>
              <a:rPr lang="en-US" sz="2400" dirty="0" smtClean="0"/>
              <a:t>And wash in a river and shine in the Sun,</a:t>
            </a:r>
          </a:p>
          <a:p>
            <a:pPr>
              <a:buNone/>
            </a:pPr>
            <a:endParaRPr lang="en-US" sz="2400" dirty="0" smtClean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19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The Chimney sweeper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66155" y="1571612"/>
            <a:ext cx="7411691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Then naked &amp; white, all their bags left behind,</a:t>
            </a:r>
          </a:p>
          <a:p>
            <a:pPr>
              <a:buNone/>
            </a:pPr>
            <a:r>
              <a:rPr lang="en-US" sz="2400" dirty="0" smtClean="0"/>
              <a:t>They rise upon clouds, and sport in the wind.</a:t>
            </a:r>
          </a:p>
          <a:p>
            <a:pPr>
              <a:buNone/>
            </a:pPr>
            <a:r>
              <a:rPr lang="en-US" sz="2400" dirty="0" smtClean="0"/>
              <a:t>And the Angel told Tom, if he’d be a good boy,</a:t>
            </a:r>
          </a:p>
          <a:p>
            <a:pPr>
              <a:buNone/>
            </a:pPr>
            <a:r>
              <a:rPr lang="en-US" sz="2400" dirty="0" smtClean="0"/>
              <a:t>He’d have God for his father &amp; never want joy.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And so Tom awoke; and we rose in the dark</a:t>
            </a:r>
          </a:p>
          <a:p>
            <a:pPr>
              <a:buNone/>
            </a:pPr>
            <a:r>
              <a:rPr lang="en-US" sz="2400" dirty="0" smtClean="0"/>
              <a:t>And got with our bags &amp; our brushes to work.</a:t>
            </a:r>
          </a:p>
          <a:p>
            <a:pPr>
              <a:buNone/>
            </a:pPr>
            <a:r>
              <a:rPr lang="en-US" sz="2400" dirty="0" err="1" smtClean="0"/>
              <a:t>Tho</a:t>
            </a:r>
            <a:r>
              <a:rPr lang="en-US" sz="2400" dirty="0" smtClean="0"/>
              <a:t>’ the morning was cold, Tom was happy &amp; warm;</a:t>
            </a:r>
          </a:p>
          <a:p>
            <a:pPr>
              <a:buNone/>
            </a:pPr>
            <a:r>
              <a:rPr lang="en-US" sz="2400" dirty="0" smtClean="0"/>
              <a:t>So if all do their duty, they need not fear harm.</a:t>
            </a:r>
            <a:endParaRPr lang="en-GB" sz="2400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20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Divine image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57350" y="1571612"/>
            <a:ext cx="56293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To Mercy, Pity, Peace, and Love,</a:t>
            </a:r>
          </a:p>
          <a:p>
            <a:pPr>
              <a:buNone/>
            </a:pPr>
            <a:r>
              <a:rPr lang="en-US" sz="2800" dirty="0" smtClean="0"/>
              <a:t>All pray in their distress,</a:t>
            </a:r>
          </a:p>
          <a:p>
            <a:pPr>
              <a:buNone/>
            </a:pPr>
            <a:r>
              <a:rPr lang="en-US" sz="2800" dirty="0" smtClean="0"/>
              <a:t>And to these virtues of delight</a:t>
            </a:r>
          </a:p>
          <a:p>
            <a:pPr>
              <a:buNone/>
            </a:pPr>
            <a:r>
              <a:rPr lang="en-US" sz="2800" dirty="0" smtClean="0"/>
              <a:t>Return their thankfulness.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For Mercy, Pity, Peace, and Love,</a:t>
            </a:r>
          </a:p>
          <a:p>
            <a:pPr>
              <a:buNone/>
            </a:pPr>
            <a:r>
              <a:rPr lang="en-US" altLang="zh-TW" sz="2800" dirty="0" smtClean="0"/>
              <a:t>Is God, our father dear:</a:t>
            </a:r>
          </a:p>
          <a:p>
            <a:pPr>
              <a:buNone/>
            </a:pPr>
            <a:r>
              <a:rPr lang="en-US" sz="2800" dirty="0" smtClean="0"/>
              <a:t>And Mercy, Pity, Peace, and Love,</a:t>
            </a:r>
          </a:p>
          <a:p>
            <a:pPr>
              <a:buNone/>
            </a:pPr>
            <a:r>
              <a:rPr lang="en-US" sz="2800" dirty="0" smtClean="0"/>
              <a:t>Is Man, his child and care.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21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Divine image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71658" y="1571612"/>
            <a:ext cx="5772176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For Mercy, Pity, Peace, and Love,</a:t>
            </a:r>
          </a:p>
          <a:p>
            <a:pPr>
              <a:buNone/>
            </a:pPr>
            <a:r>
              <a:rPr lang="en-US" sz="2800" dirty="0" smtClean="0"/>
              <a:t>Pity, a human face,</a:t>
            </a:r>
          </a:p>
          <a:p>
            <a:pPr>
              <a:buNone/>
            </a:pPr>
            <a:r>
              <a:rPr lang="en-US" sz="2800" dirty="0" smtClean="0"/>
              <a:t>And Love, the human from divine,</a:t>
            </a:r>
          </a:p>
          <a:p>
            <a:pPr>
              <a:buNone/>
            </a:pPr>
            <a:r>
              <a:rPr lang="en-US" sz="2800" dirty="0" smtClean="0"/>
              <a:t>And Peace, the human dress.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Then every man of every clime,</a:t>
            </a:r>
          </a:p>
          <a:p>
            <a:pPr>
              <a:buNone/>
            </a:pPr>
            <a:r>
              <a:rPr lang="en-US" sz="2800" dirty="0" smtClean="0"/>
              <a:t>That prays in his distress,</a:t>
            </a:r>
          </a:p>
          <a:p>
            <a:pPr>
              <a:buNone/>
            </a:pPr>
            <a:r>
              <a:rPr lang="en-US" sz="2800" dirty="0" smtClean="0"/>
              <a:t>Prays to the human form divine,</a:t>
            </a:r>
          </a:p>
          <a:p>
            <a:pPr>
              <a:buNone/>
            </a:pPr>
            <a:r>
              <a:rPr lang="en-US" sz="2800" dirty="0" smtClean="0"/>
              <a:t>Love, Mercy, Pity, Peace.</a:t>
            </a:r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22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Divine image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71658" y="1571612"/>
            <a:ext cx="5772176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And all must love the human form,</a:t>
            </a:r>
          </a:p>
          <a:p>
            <a:pPr>
              <a:buNone/>
            </a:pPr>
            <a:r>
              <a:rPr lang="en-US" sz="2800" dirty="0" smtClean="0"/>
              <a:t>In heathen, Turk, or Jew.</a:t>
            </a:r>
          </a:p>
          <a:p>
            <a:pPr>
              <a:buNone/>
            </a:pPr>
            <a:r>
              <a:rPr lang="en-US" sz="2800" dirty="0" smtClean="0"/>
              <a:t>Where Mercy, Love, &amp; Pity dwell,</a:t>
            </a:r>
          </a:p>
          <a:p>
            <a:pPr>
              <a:buNone/>
            </a:pPr>
            <a:r>
              <a:rPr lang="en-US" sz="2800" dirty="0" smtClean="0"/>
              <a:t>There God is dwelling too.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23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Holy </a:t>
            </a:r>
            <a:r>
              <a:rPr lang="en-US" dirty="0" err="1" smtClean="0">
                <a:latin typeface="+mj-lt"/>
              </a:rPr>
              <a:t>thursday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“</a:t>
            </a:r>
            <a:r>
              <a:rPr lang="en-US" sz="2400" dirty="0" err="1" smtClean="0"/>
              <a:t>Twas</a:t>
            </a:r>
            <a:r>
              <a:rPr lang="en-US" sz="2400" dirty="0" smtClean="0"/>
              <a:t> on a Holy Thursday, their innocent faces clean,</a:t>
            </a:r>
          </a:p>
          <a:p>
            <a:pPr>
              <a:buNone/>
            </a:pPr>
            <a:r>
              <a:rPr lang="en-US" sz="2400" dirty="0" smtClean="0"/>
              <a:t>The children walking two &amp; two, in red &amp; blue &amp; green;</a:t>
            </a:r>
          </a:p>
          <a:p>
            <a:pPr>
              <a:buNone/>
            </a:pPr>
            <a:r>
              <a:rPr lang="en-US" sz="2400" dirty="0" smtClean="0"/>
              <a:t>Grey headed beadles </a:t>
            </a:r>
            <a:r>
              <a:rPr lang="en-US" sz="2400" dirty="0" err="1" smtClean="0"/>
              <a:t>walkd</a:t>
            </a:r>
            <a:r>
              <a:rPr lang="en-US" sz="2400" dirty="0" smtClean="0"/>
              <a:t> before with wands as white as snow,</a:t>
            </a:r>
          </a:p>
          <a:p>
            <a:pPr>
              <a:buNone/>
            </a:pPr>
            <a:r>
              <a:rPr lang="en-US" sz="2400" dirty="0" smtClean="0"/>
              <a:t>Till into the high dome of Paul’s they like Thames’ waters flow.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O what a multitude they </a:t>
            </a:r>
            <a:r>
              <a:rPr lang="en-US" sz="2400" dirty="0" err="1" smtClean="0"/>
              <a:t>seemd</a:t>
            </a:r>
            <a:r>
              <a:rPr lang="en-US" sz="2400" dirty="0" smtClean="0"/>
              <a:t>, these flowers of London town!</a:t>
            </a:r>
          </a:p>
          <a:p>
            <a:pPr>
              <a:buNone/>
            </a:pPr>
            <a:r>
              <a:rPr lang="en-US" sz="2400" dirty="0" smtClean="0"/>
              <a:t>Seated in companies they sit with radiance all their own.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24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Holy </a:t>
            </a:r>
            <a:r>
              <a:rPr lang="en-US" dirty="0" err="1" smtClean="0">
                <a:latin typeface="+mj-lt"/>
              </a:rPr>
              <a:t>thursday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The hum of multitudes was there, but multitudes of lambs,</a:t>
            </a:r>
          </a:p>
          <a:p>
            <a:pPr>
              <a:buNone/>
            </a:pPr>
            <a:r>
              <a:rPr lang="en-US" sz="2400" dirty="0" smtClean="0"/>
              <a:t>Thousand of little boys &amp; girls raising their innocent hands.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Now like a mighty wind they raise to heaven the voice of song,</a:t>
            </a:r>
          </a:p>
          <a:p>
            <a:pPr>
              <a:buNone/>
            </a:pPr>
            <a:r>
              <a:rPr lang="en-US" sz="2400" dirty="0" smtClean="0"/>
              <a:t>Or like harmonious </a:t>
            </a:r>
            <a:r>
              <a:rPr lang="en-US" sz="2400" dirty="0" err="1" smtClean="0"/>
              <a:t>thunderings</a:t>
            </a:r>
            <a:r>
              <a:rPr lang="en-US" sz="2400" dirty="0" smtClean="0"/>
              <a:t> the seats of heaven among.</a:t>
            </a:r>
          </a:p>
          <a:p>
            <a:pPr>
              <a:buNone/>
            </a:pPr>
            <a:r>
              <a:rPr lang="en-US" sz="2400" dirty="0" smtClean="0"/>
              <a:t>Beneath them sit the </a:t>
            </a:r>
            <a:r>
              <a:rPr lang="en-US" sz="2400" dirty="0" err="1" smtClean="0"/>
              <a:t>ag</a:t>
            </a:r>
            <a:r>
              <a:rPr lang="es-ES" sz="2400" dirty="0" smtClean="0"/>
              <a:t>è</a:t>
            </a:r>
            <a:r>
              <a:rPr lang="en-GB" sz="2400" dirty="0" smtClean="0"/>
              <a:t>d men, wise guardians </a:t>
            </a:r>
            <a:r>
              <a:rPr lang="en-US" sz="2400" dirty="0" smtClean="0"/>
              <a:t>of the poor;</a:t>
            </a:r>
          </a:p>
          <a:p>
            <a:pPr>
              <a:buNone/>
            </a:pPr>
            <a:r>
              <a:rPr lang="en-US" sz="2400" dirty="0" smtClean="0"/>
              <a:t>Then cherish pity, lest you drive an angel from your door. 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25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Nurse’s song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5807" y="1600200"/>
            <a:ext cx="7472386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When the voices of children are heard on the green</a:t>
            </a:r>
          </a:p>
          <a:p>
            <a:pPr>
              <a:buNone/>
            </a:pPr>
            <a:r>
              <a:rPr lang="en-US" sz="2400" dirty="0" smtClean="0"/>
              <a:t>And laughing is heard on the hill,</a:t>
            </a:r>
          </a:p>
          <a:p>
            <a:pPr>
              <a:buNone/>
            </a:pPr>
            <a:r>
              <a:rPr lang="en-US" sz="2400" dirty="0" smtClean="0"/>
              <a:t>My heart is at rest within my breast</a:t>
            </a:r>
          </a:p>
          <a:p>
            <a:pPr>
              <a:buNone/>
            </a:pPr>
            <a:r>
              <a:rPr lang="en-US" sz="2400" dirty="0" smtClean="0"/>
              <a:t>And everything else is still.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“Then come home my children, the sun is gone down</a:t>
            </a:r>
          </a:p>
          <a:p>
            <a:pPr>
              <a:buNone/>
            </a:pPr>
            <a:r>
              <a:rPr lang="en-US" sz="2400" dirty="0" smtClean="0"/>
              <a:t>And the dews of night arise;</a:t>
            </a:r>
          </a:p>
          <a:p>
            <a:pPr>
              <a:buNone/>
            </a:pPr>
            <a:r>
              <a:rPr lang="en-US" sz="2400" dirty="0" smtClean="0"/>
              <a:t>Come, come, leave off play, and let us away</a:t>
            </a:r>
          </a:p>
          <a:p>
            <a:pPr>
              <a:buNone/>
            </a:pPr>
            <a:r>
              <a:rPr lang="en-US" sz="2400" dirty="0" smtClean="0"/>
              <a:t>Till the morning appears in the skies.”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26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Nurse’s song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1592" y="1600200"/>
            <a:ext cx="6400816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“No, no, let us play, for it is yet day</a:t>
            </a:r>
          </a:p>
          <a:p>
            <a:pPr>
              <a:buNone/>
            </a:pPr>
            <a:r>
              <a:rPr lang="en-US" sz="2400" dirty="0" smtClean="0"/>
              <a:t>And we cannot go to sleep;</a:t>
            </a:r>
          </a:p>
          <a:p>
            <a:pPr>
              <a:buNone/>
            </a:pPr>
            <a:r>
              <a:rPr lang="en-US" sz="2400" dirty="0" smtClean="0"/>
              <a:t>Beside, in the sky, the little birds fly</a:t>
            </a:r>
          </a:p>
          <a:p>
            <a:pPr>
              <a:buNone/>
            </a:pPr>
            <a:r>
              <a:rPr lang="en-US" sz="2400" dirty="0" smtClean="0"/>
              <a:t>And the hills are all </a:t>
            </a:r>
            <a:r>
              <a:rPr lang="en-US" sz="2400" dirty="0" err="1" smtClean="0"/>
              <a:t>coverd</a:t>
            </a:r>
            <a:r>
              <a:rPr lang="en-US" sz="2400" dirty="0" smtClean="0"/>
              <a:t> with sheep.”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“Well, well go &amp; play till the light fades away</a:t>
            </a:r>
          </a:p>
          <a:p>
            <a:pPr>
              <a:buNone/>
            </a:pPr>
            <a:r>
              <a:rPr lang="en-US" sz="2400" dirty="0" smtClean="0"/>
              <a:t>And then go home to bed.”</a:t>
            </a:r>
          </a:p>
          <a:p>
            <a:pPr>
              <a:buNone/>
            </a:pPr>
            <a:r>
              <a:rPr lang="en-US" sz="2400" dirty="0" smtClean="0"/>
              <a:t>The little ones leaped &amp; shouted &amp; </a:t>
            </a:r>
            <a:r>
              <a:rPr lang="en-US" sz="2400" dirty="0" err="1" smtClean="0"/>
              <a:t>laugh’d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And all the hills </a:t>
            </a:r>
            <a:r>
              <a:rPr lang="en-US" sz="2400" dirty="0" err="1" smtClean="0"/>
              <a:t>eccho</a:t>
            </a:r>
            <a:r>
              <a:rPr lang="es-ES" sz="2400" dirty="0" smtClean="0"/>
              <a:t>è</a:t>
            </a:r>
            <a:r>
              <a:rPr lang="en-US" sz="2400" dirty="0" smtClean="0"/>
              <a:t>d.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27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86766" cy="1143000"/>
          </a:xfrm>
        </p:spPr>
        <p:txBody>
          <a:bodyPr>
            <a:normAutofit/>
          </a:bodyPr>
          <a:lstStyle/>
          <a:p>
            <a:r>
              <a:rPr lang="en-US" altLang="zh-TW" i="1" dirty="0">
                <a:latin typeface="+mj-lt"/>
              </a:rPr>
              <a:t>Songs of Experience </a:t>
            </a:r>
            <a:r>
              <a:rPr lang="en-US" altLang="zh-TW" dirty="0">
                <a:latin typeface="+mj-lt"/>
              </a:rPr>
              <a:t>(1794)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28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NUTN English Literature (II)</a:t>
            </a:r>
            <a:endParaRPr lang="en-US" altLang="zh-TW" dirty="0"/>
          </a:p>
        </p:txBody>
      </p:sp>
      <p:sp>
        <p:nvSpPr>
          <p:cNvPr id="11" name="內容版面配置區 10"/>
          <p:cNvSpPr>
            <a:spLocks noGrp="1"/>
          </p:cNvSpPr>
          <p:nvPr>
            <p:ph idx="1"/>
          </p:nvPr>
        </p:nvSpPr>
        <p:spPr>
          <a:xfrm>
            <a:off x="457200" y="1600200"/>
            <a:ext cx="4400552" cy="4525963"/>
          </a:xfrm>
        </p:spPr>
        <p:txBody>
          <a:bodyPr>
            <a:noAutofit/>
          </a:bodyPr>
          <a:lstStyle/>
          <a:p>
            <a:r>
              <a:rPr lang="en-US" altLang="zh-TW" sz="2800" dirty="0" smtClean="0"/>
              <a:t>The actual of the suffering mankind.</a:t>
            </a:r>
          </a:p>
          <a:p>
            <a:r>
              <a:rPr lang="en-US" altLang="zh-TW" sz="2800" dirty="0" smtClean="0"/>
              <a:t>About the inhumanity and injustice attendant upon fallen man.</a:t>
            </a:r>
          </a:p>
          <a:p>
            <a:r>
              <a:rPr lang="en-US" altLang="zh-TW" sz="2800" dirty="0" smtClean="0"/>
              <a:t>The soul may pass through the apparent horrors into a fuller, more active life in the Creative Imagination.</a:t>
            </a:r>
          </a:p>
        </p:txBody>
      </p:sp>
      <p:pic>
        <p:nvPicPr>
          <p:cNvPr id="12" name="Picture 5" descr="swe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428736"/>
            <a:ext cx="3236911" cy="4758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286380" y="5404980"/>
            <a:ext cx="3214710" cy="738664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400" dirty="0">
                <a:latin typeface="Bradley Hand ITC" pitchFamily="66" charset="0"/>
              </a:rPr>
              <a:t>http://www.wwnorton.com/college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br>
              <a:rPr lang="en-US" altLang="zh-TW" sz="1400" dirty="0" smtClean="0">
                <a:latin typeface="Bradley Hand ITC" pitchFamily="66" charset="0"/>
              </a:rPr>
            </a:br>
            <a:r>
              <a:rPr lang="en-US" altLang="zh-TW" sz="1400" dirty="0" err="1" smtClean="0">
                <a:latin typeface="Bradley Hand ITC" pitchFamily="66" charset="0"/>
              </a:rPr>
              <a:t>english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r>
              <a:rPr lang="en-US" altLang="zh-TW" sz="1400" dirty="0" err="1" smtClean="0">
                <a:latin typeface="Bradley Hand ITC" pitchFamily="66" charset="0"/>
              </a:rPr>
              <a:t>nael</a:t>
            </a:r>
            <a:r>
              <a:rPr lang="en-US" altLang="zh-TW" sz="1400" dirty="0" smtClean="0">
                <a:latin typeface="Bradley Hand ITC" pitchFamily="66" charset="0"/>
              </a:rPr>
              <a:t>/</a:t>
            </a:r>
            <a:r>
              <a:rPr lang="en-US" altLang="zh-TW" sz="1400" dirty="0" err="1" smtClean="0">
                <a:latin typeface="Bradley Hand ITC" pitchFamily="66" charset="0"/>
              </a:rPr>
              <a:t>victorian</a:t>
            </a:r>
            <a:r>
              <a:rPr lang="en-US" altLang="zh-TW" sz="1400" dirty="0" smtClean="0">
                <a:latin typeface="Bradley Hand ITC" pitchFamily="66" charset="0"/>
              </a:rPr>
              <a:t>/topic_1/</a:t>
            </a:r>
            <a:br>
              <a:rPr lang="en-US" altLang="zh-TW" sz="1400" dirty="0" smtClean="0">
                <a:latin typeface="Bradley Hand ITC" pitchFamily="66" charset="0"/>
              </a:rPr>
            </a:br>
            <a:r>
              <a:rPr lang="en-US" altLang="zh-TW" sz="1400" dirty="0" smtClean="0">
                <a:latin typeface="Bradley Hand ITC" pitchFamily="66" charset="0"/>
              </a:rPr>
              <a:t>illustrations/imsweep.htm</a:t>
            </a:r>
            <a:endParaRPr lang="en-US" altLang="zh-TW" sz="1400" dirty="0">
              <a:latin typeface="Bradley Hand ITC" pitchFamily="66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altLang="zh-TW" sz="2800" dirty="0"/>
              <a:t>“Sensation and Thought have too often led men to a dualism (God versus Satan, right versus wrong, light versus darkness)….  Blake </a:t>
            </a:r>
            <a:r>
              <a:rPr lang="en-US" altLang="zh-TW" sz="2800" dirty="0" err="1"/>
              <a:t>intuite</a:t>
            </a:r>
            <a:r>
              <a:rPr lang="en-US" altLang="zh-TW" sz="2800" dirty="0"/>
              <a:t>[s] a unified universe wherein the apparently warring elements are actually different aspects of a divine fitness.  What is frequently termed evil is really power and energy, mistakenly condemned by the unimaginative and the </a:t>
            </a:r>
            <a:r>
              <a:rPr lang="en-US" altLang="zh-TW" sz="2800" dirty="0" err="1"/>
              <a:t>unilluminated</a:t>
            </a:r>
            <a:r>
              <a:rPr lang="en-US" altLang="zh-TW" sz="2800" dirty="0"/>
              <a:t>.”  (Day)</a:t>
            </a:r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29</a:t>
            </a:fld>
            <a:endParaRPr lang="en-US" altLang="zh-TW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75180" y="1571612"/>
            <a:ext cx="5993641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Hear the voice of the Bard!</a:t>
            </a:r>
          </a:p>
          <a:p>
            <a:pPr>
              <a:buNone/>
            </a:pPr>
            <a:r>
              <a:rPr lang="en-US" sz="2800" dirty="0" smtClean="0"/>
              <a:t>Who Present, Past, &amp; Future sees;</a:t>
            </a:r>
          </a:p>
          <a:p>
            <a:pPr>
              <a:buNone/>
            </a:pPr>
            <a:r>
              <a:rPr lang="en-US" sz="2800" dirty="0" smtClean="0"/>
              <a:t>Whose ears have heard</a:t>
            </a:r>
          </a:p>
          <a:p>
            <a:pPr>
              <a:buNone/>
            </a:pPr>
            <a:r>
              <a:rPr lang="en-US" sz="2800" dirty="0" smtClean="0"/>
              <a:t>The Holy Word</a:t>
            </a:r>
          </a:p>
          <a:p>
            <a:pPr>
              <a:buNone/>
            </a:pPr>
            <a:r>
              <a:rPr lang="en-US" sz="2800" dirty="0" smtClean="0"/>
              <a:t>That </a:t>
            </a:r>
            <a:r>
              <a:rPr lang="en-US" sz="2800" dirty="0" err="1" smtClean="0"/>
              <a:t>walk’d</a:t>
            </a:r>
            <a:r>
              <a:rPr lang="en-US" sz="2800" dirty="0" smtClean="0"/>
              <a:t> among the ancient trees;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Calling the laps</a:t>
            </a:r>
            <a:r>
              <a:rPr lang="es-ES" sz="2800" dirty="0" smtClean="0"/>
              <a:t>è</a:t>
            </a:r>
            <a:r>
              <a:rPr lang="en-US" sz="2800" dirty="0" smtClean="0"/>
              <a:t>d Soul</a:t>
            </a:r>
          </a:p>
          <a:p>
            <a:pPr>
              <a:buNone/>
            </a:pPr>
            <a:r>
              <a:rPr lang="en-US" sz="2800" dirty="0" smtClean="0"/>
              <a:t>And weeping in the evening dew,</a:t>
            </a:r>
          </a:p>
          <a:p>
            <a:pPr>
              <a:buNone/>
            </a:pPr>
            <a:r>
              <a:rPr lang="en-US" sz="2800" dirty="0" smtClean="0"/>
              <a:t>That might </a:t>
            </a:r>
            <a:r>
              <a:rPr lang="en-US" sz="2800" dirty="0" err="1" smtClean="0"/>
              <a:t>controll</a:t>
            </a:r>
            <a:endParaRPr lang="en-US" sz="2800" dirty="0" smtClean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30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96651" y="1571612"/>
            <a:ext cx="5350699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The starry pole,</a:t>
            </a:r>
          </a:p>
          <a:p>
            <a:pPr>
              <a:buNone/>
            </a:pPr>
            <a:r>
              <a:rPr lang="en-US" sz="2800" dirty="0" smtClean="0"/>
              <a:t>And fallen, fallen light renew!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“O Earth, O Earth, return!</a:t>
            </a:r>
          </a:p>
          <a:p>
            <a:pPr>
              <a:buNone/>
            </a:pPr>
            <a:r>
              <a:rPr lang="en-US" sz="2800" dirty="0" smtClean="0"/>
              <a:t>Arise from out the dewy grass;</a:t>
            </a:r>
          </a:p>
          <a:p>
            <a:pPr>
              <a:buNone/>
            </a:pPr>
            <a:r>
              <a:rPr lang="en-US" sz="2800" dirty="0" smtClean="0"/>
              <a:t>Night is worn,</a:t>
            </a:r>
          </a:p>
          <a:p>
            <a:pPr>
              <a:buNone/>
            </a:pPr>
            <a:r>
              <a:rPr lang="en-US" sz="2800" dirty="0" smtClean="0"/>
              <a:t>And the morn</a:t>
            </a:r>
          </a:p>
          <a:p>
            <a:pPr>
              <a:buNone/>
            </a:pPr>
            <a:r>
              <a:rPr lang="en-US" sz="2800" dirty="0" smtClean="0"/>
              <a:t>Rises from the slumberous mass.</a:t>
            </a:r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31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89494" y="1571612"/>
            <a:ext cx="5565013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“Turn away no more;</a:t>
            </a:r>
          </a:p>
          <a:p>
            <a:pPr>
              <a:buNone/>
            </a:pPr>
            <a:r>
              <a:rPr lang="en-US" sz="2800" dirty="0" smtClean="0"/>
              <a:t>Why wilt thou turn away?</a:t>
            </a:r>
          </a:p>
          <a:p>
            <a:pPr>
              <a:buNone/>
            </a:pPr>
            <a:r>
              <a:rPr lang="en-US" sz="2800" dirty="0" smtClean="0"/>
              <a:t>The starry floor</a:t>
            </a:r>
          </a:p>
          <a:p>
            <a:pPr>
              <a:buNone/>
            </a:pPr>
            <a:r>
              <a:rPr lang="en-US" sz="2800" dirty="0" smtClean="0"/>
              <a:t>The </a:t>
            </a:r>
            <a:r>
              <a:rPr lang="en-US" sz="2800" dirty="0" err="1" smtClean="0"/>
              <a:t>watry</a:t>
            </a:r>
            <a:r>
              <a:rPr lang="en-US" sz="2800" dirty="0" smtClean="0"/>
              <a:t> shore</a:t>
            </a:r>
          </a:p>
          <a:p>
            <a:pPr>
              <a:buNone/>
            </a:pPr>
            <a:r>
              <a:rPr lang="en-US" sz="2800" dirty="0" smtClean="0"/>
              <a:t>Is </a:t>
            </a:r>
            <a:r>
              <a:rPr lang="en-US" sz="2800" dirty="0" err="1" smtClean="0"/>
              <a:t>giv’n</a:t>
            </a:r>
            <a:r>
              <a:rPr lang="en-US" sz="2800" dirty="0" smtClean="0"/>
              <a:t> thee till the break of day.”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32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Earth’s Answer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21565" y="1571612"/>
            <a:ext cx="670087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Earth </a:t>
            </a:r>
            <a:r>
              <a:rPr lang="en-US" sz="2800" dirty="0" err="1" smtClean="0"/>
              <a:t>rais’d</a:t>
            </a:r>
            <a:r>
              <a:rPr lang="en-US" sz="2800" dirty="0" smtClean="0"/>
              <a:t> up her head,</a:t>
            </a:r>
          </a:p>
          <a:p>
            <a:pPr>
              <a:buNone/>
            </a:pPr>
            <a:r>
              <a:rPr lang="en-US" sz="2800" dirty="0" smtClean="0"/>
              <a:t>From the darkness dread &amp; drear.</a:t>
            </a:r>
          </a:p>
          <a:p>
            <a:pPr>
              <a:buNone/>
            </a:pPr>
            <a:r>
              <a:rPr lang="en-US" sz="2800" dirty="0" smtClean="0"/>
              <a:t>Her light fled:</a:t>
            </a:r>
          </a:p>
          <a:p>
            <a:pPr>
              <a:buNone/>
            </a:pPr>
            <a:r>
              <a:rPr lang="en-US" sz="2800" dirty="0" smtClean="0"/>
              <a:t>Stony dread!</a:t>
            </a:r>
          </a:p>
          <a:p>
            <a:pPr>
              <a:buNone/>
            </a:pPr>
            <a:r>
              <a:rPr lang="en-US" sz="2800" dirty="0" smtClean="0"/>
              <a:t>And her locks </a:t>
            </a:r>
            <a:r>
              <a:rPr lang="en-US" sz="2800" dirty="0" err="1" smtClean="0"/>
              <a:t>cover’d</a:t>
            </a:r>
            <a:r>
              <a:rPr lang="en-US" sz="2800" dirty="0" smtClean="0"/>
              <a:t> with grey despair.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“</a:t>
            </a:r>
            <a:r>
              <a:rPr lang="en-US" sz="2800" dirty="0" err="1" smtClean="0"/>
              <a:t>Prison’d</a:t>
            </a:r>
            <a:r>
              <a:rPr lang="en-US" sz="2800" dirty="0" smtClean="0"/>
              <a:t> on </a:t>
            </a:r>
            <a:r>
              <a:rPr lang="en-US" sz="2800" dirty="0" err="1" smtClean="0"/>
              <a:t>watry</a:t>
            </a:r>
            <a:r>
              <a:rPr lang="en-US" sz="2800" dirty="0" smtClean="0"/>
              <a:t> shore</a:t>
            </a:r>
          </a:p>
          <a:p>
            <a:pPr>
              <a:buNone/>
            </a:pPr>
            <a:r>
              <a:rPr lang="en-US" sz="2800" dirty="0" smtClean="0"/>
              <a:t>Starry Jealousy does keep my den,</a:t>
            </a:r>
          </a:p>
          <a:p>
            <a:pPr>
              <a:buNone/>
            </a:pPr>
            <a:r>
              <a:rPr lang="en-US" sz="2800" dirty="0" smtClean="0"/>
              <a:t>Cold and hoar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33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Earth’s Answer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25147" y="1571612"/>
            <a:ext cx="6493707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Weeping o’er</a:t>
            </a:r>
          </a:p>
          <a:p>
            <a:pPr>
              <a:buNone/>
            </a:pPr>
            <a:r>
              <a:rPr lang="en-US" sz="2800" dirty="0" smtClean="0"/>
              <a:t>I hear the Father of the ancient men.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“Selfish father of men,</a:t>
            </a:r>
          </a:p>
          <a:p>
            <a:pPr>
              <a:buNone/>
            </a:pPr>
            <a:r>
              <a:rPr lang="en-US" sz="2800" dirty="0" smtClean="0"/>
              <a:t>Cruel, jealous, selfish fear!</a:t>
            </a:r>
          </a:p>
          <a:p>
            <a:pPr>
              <a:buNone/>
            </a:pPr>
            <a:r>
              <a:rPr lang="en-US" sz="2800" dirty="0" smtClean="0"/>
              <a:t>Can delight</a:t>
            </a:r>
          </a:p>
          <a:p>
            <a:pPr>
              <a:buNone/>
            </a:pPr>
            <a:r>
              <a:rPr lang="en-US" sz="2800" dirty="0" err="1" smtClean="0"/>
              <a:t>Chain’d</a:t>
            </a:r>
            <a:r>
              <a:rPr lang="en-US" sz="2800" dirty="0" smtClean="0"/>
              <a:t> in night</a:t>
            </a:r>
          </a:p>
          <a:p>
            <a:pPr>
              <a:buNone/>
            </a:pPr>
            <a:r>
              <a:rPr lang="en-US" sz="2800" dirty="0" smtClean="0"/>
              <a:t>The virgins of youth and morning bear?</a:t>
            </a:r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34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Earth’s Answer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25147" y="1571612"/>
            <a:ext cx="6493707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“Does spring hide its joy</a:t>
            </a:r>
          </a:p>
          <a:p>
            <a:pPr>
              <a:buNone/>
            </a:pPr>
            <a:r>
              <a:rPr lang="en-US" sz="2800" dirty="0" smtClean="0"/>
              <a:t>When buds and blossoms grow?</a:t>
            </a:r>
          </a:p>
          <a:p>
            <a:pPr>
              <a:buNone/>
            </a:pPr>
            <a:r>
              <a:rPr lang="en-US" sz="2800" dirty="0" smtClean="0"/>
              <a:t>Does the </a:t>
            </a:r>
            <a:r>
              <a:rPr lang="en-US" sz="2800" dirty="0" err="1" smtClean="0"/>
              <a:t>sower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Sow by night,</a:t>
            </a:r>
          </a:p>
          <a:p>
            <a:pPr>
              <a:buNone/>
            </a:pPr>
            <a:r>
              <a:rPr lang="en-US" sz="2800" dirty="0" smtClean="0"/>
              <a:t>Or the plowman in darkness plow?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“Break this heavy chain</a:t>
            </a:r>
          </a:p>
          <a:p>
            <a:pPr>
              <a:buNone/>
            </a:pPr>
            <a:r>
              <a:rPr lang="en-US" sz="2800" dirty="0" smtClean="0"/>
              <a:t>That does freeze my bones around;</a:t>
            </a:r>
          </a:p>
          <a:p>
            <a:pPr>
              <a:buNone/>
            </a:pPr>
            <a:r>
              <a:rPr lang="en-US" sz="2800" dirty="0" smtClean="0"/>
              <a:t>Selfish! Vain!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35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Earth’s Answer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25147" y="1571612"/>
            <a:ext cx="6493707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Eternal bane!</a:t>
            </a:r>
          </a:p>
          <a:p>
            <a:pPr>
              <a:buNone/>
            </a:pPr>
            <a:r>
              <a:rPr lang="en-US" sz="2800" dirty="0" smtClean="0"/>
              <a:t>That free Love with bondage bound.”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36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Holy </a:t>
            </a:r>
            <a:r>
              <a:rPr lang="en-US" dirty="0" err="1" smtClean="0">
                <a:latin typeface="+mj-lt"/>
              </a:rPr>
              <a:t>thursday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41285" y="1571612"/>
            <a:ext cx="5461431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Is this a holy thing to see,</a:t>
            </a:r>
          </a:p>
          <a:p>
            <a:pPr>
              <a:buNone/>
            </a:pPr>
            <a:r>
              <a:rPr lang="en-US" sz="2800" dirty="0" smtClean="0"/>
              <a:t>In a rich and fruitful land,</a:t>
            </a:r>
          </a:p>
          <a:p>
            <a:pPr>
              <a:buNone/>
            </a:pPr>
            <a:r>
              <a:rPr lang="en-US" sz="2800" dirty="0" smtClean="0"/>
              <a:t>Babes reduced to misery,</a:t>
            </a:r>
          </a:p>
          <a:p>
            <a:pPr>
              <a:buNone/>
            </a:pPr>
            <a:r>
              <a:rPr lang="en-US" sz="2800" dirty="0" smtClean="0"/>
              <a:t>Fed with cold and </a:t>
            </a:r>
            <a:r>
              <a:rPr lang="en-US" sz="2800" dirty="0" err="1" smtClean="0"/>
              <a:t>usurous</a:t>
            </a:r>
            <a:r>
              <a:rPr lang="en-US" sz="2800" dirty="0" smtClean="0"/>
              <a:t> hand?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Is that trembling cry a song?</a:t>
            </a:r>
          </a:p>
          <a:p>
            <a:pPr>
              <a:buNone/>
            </a:pPr>
            <a:r>
              <a:rPr lang="en-US" sz="2800" dirty="0" smtClean="0"/>
              <a:t>Can it be a song of joy?</a:t>
            </a:r>
          </a:p>
          <a:p>
            <a:pPr>
              <a:buNone/>
            </a:pPr>
            <a:r>
              <a:rPr lang="en-US" sz="2800" dirty="0" smtClean="0"/>
              <a:t>And so many children poor?</a:t>
            </a:r>
          </a:p>
          <a:p>
            <a:pPr>
              <a:buNone/>
            </a:pPr>
            <a:r>
              <a:rPr lang="en-US" sz="2800" dirty="0" smtClean="0"/>
              <a:t>It is a land of poverty!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37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Holy </a:t>
            </a:r>
            <a:r>
              <a:rPr lang="en-US" dirty="0" err="1" smtClean="0">
                <a:latin typeface="+mj-lt"/>
              </a:rPr>
              <a:t>thursday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55533" y="1571612"/>
            <a:ext cx="6032935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And their sun does never shine,</a:t>
            </a:r>
          </a:p>
          <a:p>
            <a:pPr>
              <a:buNone/>
            </a:pPr>
            <a:r>
              <a:rPr lang="en-US" sz="2800" dirty="0" smtClean="0"/>
              <a:t>And their fields are bleak &amp; bare,</a:t>
            </a:r>
          </a:p>
          <a:p>
            <a:pPr>
              <a:buNone/>
            </a:pPr>
            <a:r>
              <a:rPr lang="en-US" sz="2800" dirty="0" smtClean="0"/>
              <a:t>And their ways are </a:t>
            </a:r>
            <a:r>
              <a:rPr lang="en-US" sz="2800" dirty="0" err="1" smtClean="0"/>
              <a:t>fill’d</a:t>
            </a:r>
            <a:r>
              <a:rPr lang="en-US" sz="2800" dirty="0" smtClean="0"/>
              <a:t> with thorns;</a:t>
            </a:r>
          </a:p>
          <a:p>
            <a:pPr>
              <a:buNone/>
            </a:pPr>
            <a:r>
              <a:rPr lang="en-US" sz="2800" dirty="0" smtClean="0"/>
              <a:t>It is eternal winter there.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For where-</a:t>
            </a:r>
            <a:r>
              <a:rPr lang="en-US" sz="2800" dirty="0" err="1" smtClean="0"/>
              <a:t>e’er</a:t>
            </a:r>
            <a:r>
              <a:rPr lang="en-US" sz="2800" dirty="0" smtClean="0"/>
              <a:t> the sun does shine,</a:t>
            </a:r>
          </a:p>
          <a:p>
            <a:pPr>
              <a:buNone/>
            </a:pPr>
            <a:r>
              <a:rPr lang="en-US" sz="2800" dirty="0" smtClean="0"/>
              <a:t>And where-</a:t>
            </a:r>
            <a:r>
              <a:rPr lang="en-US" sz="2800" dirty="0" err="1" smtClean="0"/>
              <a:t>e’er</a:t>
            </a:r>
            <a:r>
              <a:rPr lang="en-US" sz="2800" dirty="0" smtClean="0"/>
              <a:t> the rain does fall,</a:t>
            </a:r>
          </a:p>
          <a:p>
            <a:pPr>
              <a:buNone/>
            </a:pPr>
            <a:r>
              <a:rPr lang="en-US" sz="2800" dirty="0" smtClean="0"/>
              <a:t>Babe can never hunger there,</a:t>
            </a:r>
          </a:p>
          <a:p>
            <a:pPr>
              <a:buNone/>
            </a:pPr>
            <a:r>
              <a:rPr lang="en-US" sz="2800" dirty="0" smtClean="0"/>
              <a:t>Nor poverty the mind appall.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38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The Chimney sweeper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8656" y="1571612"/>
            <a:ext cx="745812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800" dirty="0" smtClean="0"/>
              <a:t>A little black thing among the snow</a:t>
            </a:r>
          </a:p>
          <a:p>
            <a:pPr>
              <a:buNone/>
            </a:pPr>
            <a:r>
              <a:rPr lang="en-GB" sz="2800" dirty="0" smtClean="0"/>
              <a:t>Crying </a:t>
            </a:r>
            <a:r>
              <a:rPr lang="en-US" sz="2800" dirty="0" smtClean="0"/>
              <a:t>“’weep, ‘weep,” in notes of woe!</a:t>
            </a:r>
          </a:p>
          <a:p>
            <a:pPr>
              <a:buNone/>
            </a:pPr>
            <a:r>
              <a:rPr lang="en-US" sz="2800" dirty="0" smtClean="0"/>
              <a:t>“Where are thy father &amp; mother? say?”</a:t>
            </a:r>
          </a:p>
          <a:p>
            <a:pPr>
              <a:buNone/>
            </a:pPr>
            <a:r>
              <a:rPr lang="en-US" sz="2800" dirty="0" smtClean="0"/>
              <a:t>“They are both gone up to the church to pray.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“Because I was happy upon the heath,</a:t>
            </a:r>
          </a:p>
          <a:p>
            <a:pPr>
              <a:buNone/>
            </a:pPr>
            <a:r>
              <a:rPr lang="en-US" sz="2800" dirty="0" smtClean="0"/>
              <a:t>And </a:t>
            </a:r>
            <a:r>
              <a:rPr lang="en-US" sz="2800" dirty="0" err="1" smtClean="0"/>
              <a:t>smil’d</a:t>
            </a:r>
            <a:r>
              <a:rPr lang="en-US" sz="2800" dirty="0" smtClean="0"/>
              <a:t> among the winter’s snow;</a:t>
            </a:r>
          </a:p>
          <a:p>
            <a:pPr>
              <a:buNone/>
            </a:pPr>
            <a:r>
              <a:rPr lang="en-US" sz="2800" dirty="0" smtClean="0"/>
              <a:t>They clothed me in the clothes of death,</a:t>
            </a:r>
          </a:p>
          <a:p>
            <a:pPr>
              <a:buNone/>
            </a:pPr>
            <a:r>
              <a:rPr lang="en-US" sz="2800" dirty="0" smtClean="0"/>
              <a:t>And taught me to sing the notes of woe.</a:t>
            </a:r>
            <a:endParaRPr lang="en-GB" sz="2800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39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The Chimney sweeper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00064" y="1571612"/>
            <a:ext cx="7743872" cy="4525963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“And because I am happy, &amp; dance &amp; sing,</a:t>
            </a:r>
          </a:p>
          <a:p>
            <a:pPr>
              <a:buNone/>
            </a:pPr>
            <a:r>
              <a:rPr lang="en-US" sz="2800" dirty="0" smtClean="0"/>
              <a:t>They think they have done me no injury,</a:t>
            </a:r>
          </a:p>
          <a:p>
            <a:pPr>
              <a:buNone/>
            </a:pPr>
            <a:r>
              <a:rPr lang="en-US" sz="2800" dirty="0" smtClean="0"/>
              <a:t>And are gone to praise God &amp; his Priest &amp; King,</a:t>
            </a:r>
          </a:p>
          <a:p>
            <a:pPr>
              <a:buNone/>
            </a:pPr>
            <a:r>
              <a:rPr lang="en-US" sz="2800" dirty="0" smtClean="0"/>
              <a:t>Who make up a heaven of our misery.” 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40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sick rose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55665" y="1571612"/>
            <a:ext cx="4032671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O Rose, thou art sick.</a:t>
            </a:r>
          </a:p>
          <a:p>
            <a:pPr>
              <a:buNone/>
            </a:pPr>
            <a:r>
              <a:rPr lang="en-US" sz="2800" dirty="0" smtClean="0"/>
              <a:t>The invisible worm</a:t>
            </a:r>
          </a:p>
          <a:p>
            <a:pPr>
              <a:buNone/>
            </a:pPr>
            <a:r>
              <a:rPr lang="en-US" sz="2800" dirty="0" smtClean="0"/>
              <a:t>That flies in the night</a:t>
            </a:r>
          </a:p>
          <a:p>
            <a:pPr>
              <a:buNone/>
            </a:pPr>
            <a:r>
              <a:rPr lang="en-US" sz="2800" dirty="0" smtClean="0"/>
              <a:t>In the howling storm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Has found out thy bed</a:t>
            </a:r>
          </a:p>
          <a:p>
            <a:pPr>
              <a:buNone/>
            </a:pPr>
            <a:r>
              <a:rPr lang="en-US" sz="2800" dirty="0" smtClean="0"/>
              <a:t>Of crimson joy,</a:t>
            </a:r>
          </a:p>
          <a:p>
            <a:pPr>
              <a:buNone/>
            </a:pPr>
            <a:r>
              <a:rPr lang="en-US" sz="2800" dirty="0" smtClean="0"/>
              <a:t>And his dark secret love</a:t>
            </a:r>
          </a:p>
          <a:p>
            <a:pPr>
              <a:buNone/>
            </a:pPr>
            <a:r>
              <a:rPr lang="en-US" sz="2800" dirty="0" smtClean="0"/>
              <a:t>Does thy life destroy.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41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</a:t>
            </a:r>
            <a:r>
              <a:rPr lang="en-US" dirty="0" err="1" smtClean="0">
                <a:latin typeface="+mj-lt"/>
              </a:rPr>
              <a:t>Tyger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62690" y="1571612"/>
            <a:ext cx="5818621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err="1" smtClean="0"/>
              <a:t>Tyger</a:t>
            </a:r>
            <a:r>
              <a:rPr lang="en-US" sz="2800" dirty="0" smtClean="0"/>
              <a:t>! </a:t>
            </a:r>
            <a:r>
              <a:rPr lang="en-US" sz="2800" dirty="0" err="1" smtClean="0"/>
              <a:t>Tyger</a:t>
            </a:r>
            <a:r>
              <a:rPr lang="en-US" sz="2800" dirty="0" smtClean="0"/>
              <a:t>! Burning bright</a:t>
            </a:r>
          </a:p>
          <a:p>
            <a:pPr>
              <a:buNone/>
            </a:pPr>
            <a:r>
              <a:rPr lang="en-US" sz="2800" dirty="0" smtClean="0"/>
              <a:t>In the forests of the night,</a:t>
            </a:r>
          </a:p>
          <a:p>
            <a:pPr>
              <a:buNone/>
            </a:pPr>
            <a:r>
              <a:rPr lang="en-US" sz="2800" dirty="0" smtClean="0"/>
              <a:t>What immortal hand or eye</a:t>
            </a:r>
          </a:p>
          <a:p>
            <a:pPr>
              <a:buNone/>
            </a:pPr>
            <a:r>
              <a:rPr lang="en-US" sz="2800" dirty="0" smtClean="0"/>
              <a:t>Could frame thy fearful symmetry?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In what distant deeps or skies</a:t>
            </a:r>
          </a:p>
          <a:p>
            <a:pPr>
              <a:buNone/>
            </a:pPr>
            <a:r>
              <a:rPr lang="en-US" sz="2800" dirty="0" smtClean="0"/>
              <a:t>Burnt the fire of </a:t>
            </a:r>
            <a:r>
              <a:rPr lang="en-US" sz="2800" dirty="0" err="1" smtClean="0"/>
              <a:t>thine</a:t>
            </a:r>
            <a:r>
              <a:rPr lang="en-US" sz="2800" dirty="0" smtClean="0"/>
              <a:t> eyes?</a:t>
            </a:r>
          </a:p>
          <a:p>
            <a:pPr>
              <a:buNone/>
            </a:pPr>
            <a:r>
              <a:rPr lang="en-US" sz="2800" dirty="0" smtClean="0"/>
              <a:t>On what wings dare he aspire?</a:t>
            </a:r>
          </a:p>
          <a:p>
            <a:pPr>
              <a:buNone/>
            </a:pPr>
            <a:r>
              <a:rPr lang="en-US" sz="2800" dirty="0" smtClean="0"/>
              <a:t>What the hand dare seize the fire?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42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</a:t>
            </a:r>
            <a:r>
              <a:rPr lang="en-US" dirty="0" err="1" smtClean="0">
                <a:latin typeface="+mj-lt"/>
              </a:rPr>
              <a:t>Tyger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48376" y="1571612"/>
            <a:ext cx="6247249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And what shoulder, &amp; what art,</a:t>
            </a:r>
          </a:p>
          <a:p>
            <a:pPr>
              <a:buNone/>
            </a:pPr>
            <a:r>
              <a:rPr lang="en-US" sz="2800" dirty="0" smtClean="0"/>
              <a:t>Could twist the sinews of thy heart?</a:t>
            </a:r>
          </a:p>
          <a:p>
            <a:pPr>
              <a:buNone/>
            </a:pPr>
            <a:r>
              <a:rPr lang="en-US" sz="2800" dirty="0" smtClean="0"/>
              <a:t>And when thy heart began to beat,</a:t>
            </a:r>
          </a:p>
          <a:p>
            <a:pPr>
              <a:buNone/>
            </a:pPr>
            <a:r>
              <a:rPr lang="en-US" sz="2800" dirty="0" smtClean="0"/>
              <a:t>What dread hand? &amp; what dread feet?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What the hammer? what the chain?</a:t>
            </a:r>
          </a:p>
          <a:p>
            <a:pPr>
              <a:buNone/>
            </a:pPr>
            <a:r>
              <a:rPr lang="en-US" sz="2800" dirty="0" smtClean="0"/>
              <a:t>In what furnace was thy brain?</a:t>
            </a:r>
          </a:p>
          <a:p>
            <a:pPr>
              <a:buNone/>
            </a:pPr>
            <a:r>
              <a:rPr lang="en-US" sz="2800" dirty="0" smtClean="0"/>
              <a:t>What the anvil? What dread grasp</a:t>
            </a:r>
          </a:p>
          <a:p>
            <a:pPr>
              <a:buNone/>
            </a:pPr>
            <a:r>
              <a:rPr lang="en-US" sz="2800" dirty="0" smtClean="0"/>
              <a:t>Dare its deadly terrors clasp?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43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</a:t>
            </a:r>
            <a:r>
              <a:rPr lang="en-US" dirty="0" err="1" smtClean="0">
                <a:latin typeface="+mj-lt"/>
              </a:rPr>
              <a:t>Tyger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25147" y="1571612"/>
            <a:ext cx="6533001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When the stars threw down their spears</a:t>
            </a:r>
          </a:p>
          <a:p>
            <a:pPr>
              <a:buNone/>
            </a:pPr>
            <a:r>
              <a:rPr lang="en-US" sz="2800" dirty="0" smtClean="0"/>
              <a:t>And </a:t>
            </a:r>
            <a:r>
              <a:rPr lang="en-US" sz="2800" dirty="0" err="1" smtClean="0"/>
              <a:t>water’d</a:t>
            </a:r>
            <a:r>
              <a:rPr lang="en-US" sz="2800" dirty="0" smtClean="0"/>
              <a:t> heaven with their tears,</a:t>
            </a:r>
          </a:p>
          <a:p>
            <a:pPr>
              <a:buNone/>
            </a:pPr>
            <a:r>
              <a:rPr lang="en-US" sz="2800" dirty="0" smtClean="0"/>
              <a:t>Did he smile his work to see?</a:t>
            </a:r>
          </a:p>
          <a:p>
            <a:pPr>
              <a:buNone/>
            </a:pPr>
            <a:r>
              <a:rPr lang="en-US" sz="2800" dirty="0" smtClean="0"/>
              <a:t>Did he who made the Lamb make thee?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Tyger</a:t>
            </a:r>
            <a:r>
              <a:rPr lang="en-US" sz="2800" dirty="0" smtClean="0"/>
              <a:t>! </a:t>
            </a:r>
            <a:r>
              <a:rPr lang="en-US" sz="2800" dirty="0" err="1" smtClean="0"/>
              <a:t>Tyger</a:t>
            </a:r>
            <a:r>
              <a:rPr lang="en-US" sz="2800" dirty="0" smtClean="0"/>
              <a:t>! Burning bright</a:t>
            </a:r>
          </a:p>
          <a:p>
            <a:pPr>
              <a:buNone/>
            </a:pPr>
            <a:r>
              <a:rPr lang="en-US" sz="2800" dirty="0" smtClean="0"/>
              <a:t>In the forests of the night,</a:t>
            </a:r>
          </a:p>
          <a:p>
            <a:pPr>
              <a:buNone/>
            </a:pPr>
            <a:r>
              <a:rPr lang="en-US" sz="2800" dirty="0" smtClean="0"/>
              <a:t>What immortal hand or eye</a:t>
            </a:r>
          </a:p>
          <a:p>
            <a:pPr>
              <a:buNone/>
            </a:pPr>
            <a:r>
              <a:rPr lang="en-US" sz="2800" dirty="0" smtClean="0"/>
              <a:t>Dare frame thy fearful symmetry?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44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London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48376" y="1571612"/>
            <a:ext cx="6247249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I wander </a:t>
            </a:r>
            <a:r>
              <a:rPr lang="en-US" sz="2400" dirty="0" err="1" smtClean="0"/>
              <a:t>thro’each</a:t>
            </a:r>
            <a:r>
              <a:rPr lang="en-US" sz="2400" dirty="0" smtClean="0"/>
              <a:t> </a:t>
            </a:r>
            <a:r>
              <a:rPr lang="en-US" sz="2400" dirty="0" err="1" smtClean="0"/>
              <a:t>charter’d</a:t>
            </a:r>
            <a:r>
              <a:rPr lang="en-US" sz="2400" dirty="0" smtClean="0"/>
              <a:t> street,</a:t>
            </a:r>
          </a:p>
          <a:p>
            <a:pPr>
              <a:buNone/>
            </a:pPr>
            <a:r>
              <a:rPr lang="en-US" sz="2400" dirty="0" smtClean="0"/>
              <a:t>Near where the </a:t>
            </a:r>
            <a:r>
              <a:rPr lang="en-US" sz="2400" dirty="0" err="1" smtClean="0"/>
              <a:t>charter’d</a:t>
            </a:r>
            <a:r>
              <a:rPr lang="en-US" sz="2400" dirty="0" smtClean="0"/>
              <a:t> Thames does flow,</a:t>
            </a:r>
          </a:p>
          <a:p>
            <a:pPr>
              <a:buNone/>
            </a:pPr>
            <a:r>
              <a:rPr lang="en-US" sz="2400" dirty="0" smtClean="0"/>
              <a:t>And mark in every face I meet</a:t>
            </a:r>
          </a:p>
          <a:p>
            <a:pPr>
              <a:buNone/>
            </a:pPr>
            <a:r>
              <a:rPr lang="en-US" sz="2400" dirty="0" smtClean="0"/>
              <a:t>Marks of weakness, marks of woe.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 every cry of every Man,</a:t>
            </a:r>
          </a:p>
          <a:p>
            <a:pPr>
              <a:buNone/>
            </a:pPr>
            <a:r>
              <a:rPr lang="en-US" sz="2400" dirty="0" smtClean="0"/>
              <a:t>In every Infant’s cry of fear,</a:t>
            </a:r>
          </a:p>
          <a:p>
            <a:pPr>
              <a:buNone/>
            </a:pPr>
            <a:r>
              <a:rPr lang="en-US" sz="2400" dirty="0" smtClean="0"/>
              <a:t>In every voice, in every ban,</a:t>
            </a:r>
          </a:p>
          <a:p>
            <a:pPr>
              <a:buNone/>
            </a:pPr>
            <a:r>
              <a:rPr lang="en-US" sz="2400" dirty="0" smtClean="0"/>
              <a:t>The mind-</a:t>
            </a:r>
            <a:r>
              <a:rPr lang="en-US" sz="2400" dirty="0" err="1" smtClean="0"/>
              <a:t>forg’d</a:t>
            </a:r>
            <a:r>
              <a:rPr lang="en-US" sz="2400" dirty="0" smtClean="0"/>
              <a:t> manacles I hear: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45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London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41219" y="1571612"/>
            <a:ext cx="6461563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How the Chimney-sweeper’s cry</a:t>
            </a:r>
          </a:p>
          <a:p>
            <a:pPr>
              <a:buNone/>
            </a:pPr>
            <a:r>
              <a:rPr lang="en-US" sz="2400" dirty="0" smtClean="0"/>
              <a:t>Every blackening Church appalls,</a:t>
            </a:r>
          </a:p>
          <a:p>
            <a:pPr>
              <a:buNone/>
            </a:pPr>
            <a:r>
              <a:rPr lang="en-US" sz="2400" dirty="0" smtClean="0"/>
              <a:t>And the hapless Soldier’s sigh</a:t>
            </a:r>
          </a:p>
          <a:p>
            <a:pPr>
              <a:buNone/>
            </a:pPr>
            <a:r>
              <a:rPr lang="en-US" sz="2400" dirty="0" smtClean="0"/>
              <a:t>Runs in blood down Palace walls.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But most thro’ midnight streets I hear</a:t>
            </a:r>
          </a:p>
          <a:p>
            <a:pPr>
              <a:buNone/>
            </a:pPr>
            <a:r>
              <a:rPr lang="en-US" sz="2400" dirty="0" smtClean="0"/>
              <a:t>How the youthful Harlot’s curse</a:t>
            </a:r>
          </a:p>
          <a:p>
            <a:pPr>
              <a:buNone/>
            </a:pPr>
            <a:r>
              <a:rPr lang="en-US" sz="2400" dirty="0" smtClean="0"/>
              <a:t>Blasts the new-born Infant’s tears,</a:t>
            </a:r>
          </a:p>
          <a:p>
            <a:pPr>
              <a:buNone/>
            </a:pPr>
            <a:r>
              <a:rPr lang="en-US" sz="2400" dirty="0" smtClean="0"/>
              <a:t>And blights with plagues the Marriage hearse.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46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human abstract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62690" y="1571612"/>
            <a:ext cx="5818621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Pity would be no more,</a:t>
            </a:r>
          </a:p>
          <a:p>
            <a:pPr>
              <a:buNone/>
            </a:pPr>
            <a:r>
              <a:rPr lang="en-US" sz="2800" dirty="0" smtClean="0"/>
              <a:t>If we did not make somebody Poor;</a:t>
            </a:r>
          </a:p>
          <a:p>
            <a:pPr>
              <a:buNone/>
            </a:pPr>
            <a:r>
              <a:rPr lang="en-US" sz="2800" dirty="0" smtClean="0"/>
              <a:t>And Mercy no more could be,</a:t>
            </a:r>
          </a:p>
          <a:p>
            <a:pPr>
              <a:buNone/>
            </a:pPr>
            <a:r>
              <a:rPr lang="en-US" sz="2800" dirty="0" smtClean="0"/>
              <a:t>If all were as happy as we;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And mutual fear brings peace,</a:t>
            </a:r>
          </a:p>
          <a:p>
            <a:pPr>
              <a:buNone/>
            </a:pPr>
            <a:r>
              <a:rPr lang="en-US" sz="2800" dirty="0" smtClean="0"/>
              <a:t>Till the selfish loves increase;</a:t>
            </a:r>
          </a:p>
          <a:p>
            <a:pPr>
              <a:buNone/>
            </a:pPr>
            <a:r>
              <a:rPr lang="en-US" sz="2800" dirty="0" smtClean="0"/>
              <a:t>Then Cruelty knits a snare,</a:t>
            </a:r>
          </a:p>
          <a:p>
            <a:pPr>
              <a:buNone/>
            </a:pPr>
            <a:r>
              <a:rPr lang="en-US" sz="2800" dirty="0" smtClean="0"/>
              <a:t>And spreads his baits with care.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47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human abstract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34128" y="1571612"/>
            <a:ext cx="5675745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He sits down with holy fears,</a:t>
            </a:r>
          </a:p>
          <a:p>
            <a:pPr>
              <a:buNone/>
            </a:pPr>
            <a:r>
              <a:rPr lang="en-US" sz="2800" dirty="0" smtClean="0"/>
              <a:t>And waters the ground with tears;</a:t>
            </a:r>
          </a:p>
          <a:p>
            <a:pPr>
              <a:buNone/>
            </a:pPr>
            <a:r>
              <a:rPr lang="en-US" sz="2800" dirty="0" smtClean="0"/>
              <a:t>The Humanity takes its root</a:t>
            </a:r>
          </a:p>
          <a:p>
            <a:pPr>
              <a:buNone/>
            </a:pPr>
            <a:r>
              <a:rPr lang="en-US" sz="2800" dirty="0" smtClean="0"/>
              <a:t>Underneath his foot.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Soon spreads the dismal shade</a:t>
            </a:r>
          </a:p>
          <a:p>
            <a:pPr>
              <a:buNone/>
            </a:pPr>
            <a:r>
              <a:rPr lang="en-US" sz="2800" dirty="0" smtClean="0"/>
              <a:t>Of Mystery over his head;</a:t>
            </a:r>
          </a:p>
          <a:p>
            <a:pPr>
              <a:buNone/>
            </a:pPr>
            <a:r>
              <a:rPr lang="en-US" sz="2800" dirty="0" smtClean="0"/>
              <a:t>And the </a:t>
            </a:r>
            <a:r>
              <a:rPr lang="en-US" sz="2800" dirty="0" err="1" smtClean="0"/>
              <a:t>Catterpiller</a:t>
            </a:r>
            <a:r>
              <a:rPr lang="en-US" sz="2800" dirty="0" smtClean="0"/>
              <a:t> and Fly</a:t>
            </a:r>
          </a:p>
          <a:p>
            <a:pPr>
              <a:buNone/>
            </a:pPr>
            <a:r>
              <a:rPr lang="en-US" sz="2800" dirty="0" smtClean="0"/>
              <a:t>Feed on the Mystery.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48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human abstract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84095" y="1571612"/>
            <a:ext cx="6175811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And it bears the fruit of Deceit,</a:t>
            </a:r>
          </a:p>
          <a:p>
            <a:pPr>
              <a:buNone/>
            </a:pPr>
            <a:r>
              <a:rPr lang="en-US" sz="2800" dirty="0" err="1" smtClean="0"/>
              <a:t>Rubby</a:t>
            </a:r>
            <a:r>
              <a:rPr lang="en-US" sz="2800" dirty="0" smtClean="0"/>
              <a:t> and sweet to eat;</a:t>
            </a:r>
          </a:p>
          <a:p>
            <a:pPr>
              <a:buNone/>
            </a:pPr>
            <a:r>
              <a:rPr lang="en-US" sz="2800" dirty="0" smtClean="0"/>
              <a:t>And the Raven his nest has made</a:t>
            </a:r>
          </a:p>
          <a:p>
            <a:pPr>
              <a:buNone/>
            </a:pPr>
            <a:r>
              <a:rPr lang="en-US" sz="2800" dirty="0" smtClean="0"/>
              <a:t>In its thickest shade.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Gods of the earth and sea,</a:t>
            </a:r>
          </a:p>
          <a:p>
            <a:pPr>
              <a:buNone/>
            </a:pPr>
            <a:r>
              <a:rPr lang="en-US" sz="2800" dirty="0" smtClean="0"/>
              <a:t>Sought thro’ Nature to find this Tree,</a:t>
            </a:r>
          </a:p>
          <a:p>
            <a:pPr>
              <a:buNone/>
            </a:pPr>
            <a:r>
              <a:rPr lang="en-US" sz="2800" dirty="0" smtClean="0"/>
              <a:t>But their search was all in vain:</a:t>
            </a:r>
          </a:p>
          <a:p>
            <a:pPr>
              <a:buNone/>
            </a:pPr>
            <a:r>
              <a:rPr lang="en-US" sz="2800" dirty="0" smtClean="0"/>
              <a:t>There grows one in the Human Brain.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49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86766" cy="1143000"/>
          </a:xfrm>
        </p:spPr>
        <p:txBody>
          <a:bodyPr>
            <a:noAutofit/>
          </a:bodyPr>
          <a:lstStyle/>
          <a:p>
            <a:r>
              <a:rPr lang="en-US" altLang="zh-TW" dirty="0">
                <a:latin typeface="+mj-lt"/>
              </a:rPr>
              <a:t>“The Marriage of Heaven and Hell”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3754438" cy="4525963"/>
          </a:xfrm>
        </p:spPr>
        <p:txBody>
          <a:bodyPr/>
          <a:lstStyle/>
          <a:p>
            <a:r>
              <a:rPr lang="en-US" altLang="zh-TW" dirty="0"/>
              <a:t>Good </a:t>
            </a:r>
            <a:r>
              <a:rPr lang="en-US" altLang="zh-TW" dirty="0">
                <a:cs typeface="Arial" charset="0"/>
              </a:rPr>
              <a:t>≠passivity</a:t>
            </a:r>
          </a:p>
          <a:p>
            <a:r>
              <a:rPr lang="en-US" altLang="zh-TW" dirty="0">
                <a:cs typeface="Arial" charset="0"/>
              </a:rPr>
              <a:t>Evil ≠energy</a:t>
            </a:r>
          </a:p>
          <a:p>
            <a:r>
              <a:rPr lang="en-US" altLang="zh-TW" dirty="0">
                <a:cs typeface="Arial" charset="0"/>
              </a:rPr>
              <a:t>Warring of Reason and Imagination</a:t>
            </a:r>
          </a:p>
        </p:txBody>
      </p:sp>
      <p:pic>
        <p:nvPicPr>
          <p:cNvPr id="15365" name="Picture 5" descr="rom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6976" y="1714488"/>
            <a:ext cx="3447285" cy="45493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126058" y="5643578"/>
            <a:ext cx="3375032" cy="523220"/>
          </a:xfrm>
          <a:prstGeom prst="rect">
            <a:avLst/>
          </a:prstGeom>
          <a:solidFill>
            <a:srgbClr val="F8F8F8">
              <a:alpha val="49804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400" dirty="0">
                <a:latin typeface="Bradley Hand ITC" pitchFamily="66" charset="0"/>
              </a:rPr>
              <a:t>http://www.wwnorton.com/college/english/nael/romantic/topic_5/illustrations.htm</a:t>
            </a: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50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Argument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err="1" smtClean="0"/>
              <a:t>Rintrah</a:t>
            </a:r>
            <a:r>
              <a:rPr lang="en-US" sz="2800" dirty="0" smtClean="0"/>
              <a:t> roars &amp; shakes his fires in the </a:t>
            </a:r>
            <a:r>
              <a:rPr lang="en-US" sz="2800" dirty="0" err="1" smtClean="0"/>
              <a:t>burdend</a:t>
            </a:r>
            <a:r>
              <a:rPr lang="en-US" sz="2800" dirty="0" smtClean="0"/>
              <a:t> air;</a:t>
            </a:r>
          </a:p>
          <a:p>
            <a:pPr>
              <a:buNone/>
            </a:pPr>
            <a:r>
              <a:rPr lang="en-US" sz="2800" dirty="0" smtClean="0"/>
              <a:t>Hungry clouds swag on the deep.</a:t>
            </a:r>
          </a:p>
          <a:p>
            <a:pPr>
              <a:buNone/>
            </a:pPr>
            <a:r>
              <a:rPr lang="en-US" sz="2800" dirty="0" smtClean="0"/>
              <a:t>Once meek, and in a perilous path,</a:t>
            </a:r>
          </a:p>
          <a:p>
            <a:pPr>
              <a:buNone/>
            </a:pPr>
            <a:r>
              <a:rPr lang="en-US" sz="2800" dirty="0" smtClean="0"/>
              <a:t>The just man kept his course along</a:t>
            </a:r>
          </a:p>
          <a:p>
            <a:pPr>
              <a:buNone/>
            </a:pPr>
            <a:r>
              <a:rPr lang="en-US" sz="2800" dirty="0" smtClean="0"/>
              <a:t>The vale of death.</a:t>
            </a:r>
          </a:p>
          <a:p>
            <a:pPr>
              <a:buNone/>
            </a:pPr>
            <a:r>
              <a:rPr lang="en-US" sz="2800" dirty="0" smtClean="0"/>
              <a:t>Roses are planted where thorns grow,</a:t>
            </a:r>
          </a:p>
          <a:p>
            <a:pPr>
              <a:buNone/>
            </a:pPr>
            <a:r>
              <a:rPr lang="en-US" sz="2800" dirty="0" smtClean="0"/>
              <a:t>And on the barren heath</a:t>
            </a:r>
          </a:p>
          <a:p>
            <a:pPr>
              <a:buNone/>
            </a:pPr>
            <a:r>
              <a:rPr lang="en-US" sz="2800" dirty="0" smtClean="0"/>
              <a:t>Sing the honey bees.</a:t>
            </a:r>
          </a:p>
          <a:p>
            <a:pPr marL="0" indent="0" algn="ctr">
              <a:buNone/>
            </a:pPr>
            <a:r>
              <a:rPr lang="en-US" sz="2800" dirty="0" smtClean="0"/>
              <a:t>………………………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51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voice of the devil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363538">
              <a:buNone/>
            </a:pPr>
            <a:r>
              <a:rPr lang="en-US" sz="2800" dirty="0" smtClean="0"/>
              <a:t>All Bibles or sacred codes have been the causes of the following Errors:</a:t>
            </a:r>
          </a:p>
          <a:p>
            <a:pPr marL="0" indent="363538">
              <a:buNone/>
            </a:pPr>
            <a:r>
              <a:rPr lang="en-US" sz="2800" dirty="0" smtClean="0"/>
              <a:t>1. That Man has two real existing principles; </a:t>
            </a:r>
            <a:r>
              <a:rPr lang="en-US" sz="2800" dirty="0" err="1" smtClean="0"/>
              <a:t>Viz</a:t>
            </a:r>
            <a:r>
              <a:rPr lang="en-US" sz="2800" dirty="0" smtClean="0"/>
              <a:t>: a Body &amp; a Soul.</a:t>
            </a:r>
          </a:p>
          <a:p>
            <a:pPr marL="0" indent="363538">
              <a:buNone/>
            </a:pPr>
            <a:r>
              <a:rPr lang="en-US" sz="2800" dirty="0" smtClean="0"/>
              <a:t>2. That Energy, </a:t>
            </a:r>
            <a:r>
              <a:rPr lang="en-US" sz="2800" dirty="0" err="1" smtClean="0"/>
              <a:t>calld</a:t>
            </a:r>
            <a:r>
              <a:rPr lang="en-US" sz="2800" dirty="0" smtClean="0"/>
              <a:t> Evil, is alone from the Body, &amp; that Reason, </a:t>
            </a:r>
            <a:r>
              <a:rPr lang="en-US" sz="2800" dirty="0" err="1" smtClean="0"/>
              <a:t>calld</a:t>
            </a:r>
            <a:r>
              <a:rPr lang="en-US" sz="2800" dirty="0" smtClean="0"/>
              <a:t> Good, is alone from the Soul.</a:t>
            </a:r>
          </a:p>
          <a:p>
            <a:pPr marL="0" indent="363538">
              <a:buNone/>
            </a:pPr>
            <a:r>
              <a:rPr lang="en-US" sz="2800" dirty="0" smtClean="0"/>
              <a:t>3. That God will torment Man in Eternity for following his Energies.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52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+mj-lt"/>
              </a:rPr>
              <a:t>The voice of the devil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85774" y="1600200"/>
            <a:ext cx="7972452" cy="4525963"/>
          </a:xfrm>
        </p:spPr>
        <p:txBody>
          <a:bodyPr>
            <a:noAutofit/>
          </a:bodyPr>
          <a:lstStyle/>
          <a:p>
            <a:pPr marL="0" indent="363538">
              <a:buNone/>
            </a:pPr>
            <a:r>
              <a:rPr lang="en-US" sz="2800" dirty="0" smtClean="0"/>
              <a:t>But the following Contraries to these are True:</a:t>
            </a:r>
          </a:p>
          <a:p>
            <a:pPr marL="0" indent="363538">
              <a:buNone/>
            </a:pPr>
            <a:r>
              <a:rPr lang="en-US" sz="2800" dirty="0" smtClean="0"/>
              <a:t>1. Man has no Body distinct from his Soul; for that </a:t>
            </a:r>
            <a:r>
              <a:rPr lang="en-US" sz="2800" dirty="0" err="1" smtClean="0"/>
              <a:t>calld</a:t>
            </a:r>
            <a:r>
              <a:rPr lang="en-US" sz="2800" dirty="0" smtClean="0"/>
              <a:t> Body is a portion of Soul </a:t>
            </a:r>
            <a:r>
              <a:rPr lang="en-US" sz="2800" dirty="0" err="1" smtClean="0"/>
              <a:t>discernd</a:t>
            </a:r>
            <a:r>
              <a:rPr lang="en-US" sz="2800" dirty="0" smtClean="0"/>
              <a:t> by five Senses, the chief inlets of Soul in this age.</a:t>
            </a:r>
            <a:endParaRPr lang="en-GB" sz="2800" dirty="0" smtClean="0"/>
          </a:p>
          <a:p>
            <a:pPr marL="0" indent="363538">
              <a:buNone/>
            </a:pPr>
            <a:r>
              <a:rPr lang="en-US" sz="2800" dirty="0" smtClean="0"/>
              <a:t>2. Energy is the only life, and is from the Body; and Reason is the bound or outward circumference of Energy.</a:t>
            </a:r>
          </a:p>
          <a:p>
            <a:pPr marL="0" indent="363538">
              <a:buNone/>
            </a:pPr>
            <a:r>
              <a:rPr lang="en-US" sz="2800" dirty="0" smtClean="0"/>
              <a:t>3. Energy is Eternal Delight.</a:t>
            </a:r>
          </a:p>
          <a:p>
            <a:pPr marL="0" indent="0" algn="ctr">
              <a:buNone/>
            </a:pPr>
            <a:r>
              <a:rPr lang="en-US" sz="2800" dirty="0" smtClean="0"/>
              <a:t>………………………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53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Proverbs of hell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50055" y="1600200"/>
            <a:ext cx="804389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In seed time learn, in harvest teach, in winter enjoy.</a:t>
            </a:r>
          </a:p>
          <a:p>
            <a:pPr>
              <a:buNone/>
            </a:pPr>
            <a:r>
              <a:rPr lang="en-US" sz="2400" dirty="0" smtClean="0"/>
              <a:t>Drive your cart and your plow over the bones of the dead.</a:t>
            </a:r>
          </a:p>
          <a:p>
            <a:pPr>
              <a:buNone/>
            </a:pPr>
            <a:r>
              <a:rPr lang="en-US" sz="2400" dirty="0" smtClean="0"/>
              <a:t>The road of excess leads to the palace of wisdom.</a:t>
            </a:r>
          </a:p>
          <a:p>
            <a:pPr>
              <a:buNone/>
            </a:pPr>
            <a:r>
              <a:rPr lang="en-US" sz="2400" dirty="0" smtClean="0"/>
              <a:t>Prudence is a rich ugly old maid courted by Incapacity.</a:t>
            </a:r>
          </a:p>
          <a:p>
            <a:pPr>
              <a:buNone/>
            </a:pPr>
            <a:r>
              <a:rPr lang="en-US" sz="2400" dirty="0" smtClean="0"/>
              <a:t>He who desires but acts not, breeds pestilence.</a:t>
            </a:r>
          </a:p>
          <a:p>
            <a:pPr algn="ctr">
              <a:buNone/>
            </a:pPr>
            <a:r>
              <a:rPr lang="en-US" sz="2400" dirty="0" smtClean="0"/>
              <a:t>………………………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54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A memorable fancy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363538" algn="just">
              <a:buNone/>
            </a:pPr>
            <a:r>
              <a:rPr lang="en-US" sz="2800" dirty="0" smtClean="0"/>
              <a:t>I  was in a Printing house in Hell &amp; saw the method in which knowledge is transmitted from generation to generation.</a:t>
            </a:r>
          </a:p>
          <a:p>
            <a:pPr marL="0" indent="363538" algn="just">
              <a:buNone/>
            </a:pPr>
            <a:r>
              <a:rPr lang="en-US" sz="2800" dirty="0" smtClean="0"/>
              <a:t>In the first chamber was a Dragon-Man, clearing away the rubbish from a cave’s mouth; within, a number of Dragons were hollowing the cave.</a:t>
            </a:r>
          </a:p>
          <a:p>
            <a:pPr marL="0" indent="363538" algn="just">
              <a:buNone/>
            </a:pPr>
            <a:r>
              <a:rPr lang="en-US" sz="2800" dirty="0" smtClean="0"/>
              <a:t>In the second chamber was a Viper folding round the rock &amp; the cave, and others adorning it with gold, silver, and precious stones.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NUTN English Literature (II)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55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A memorable fancy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363538" algn="just">
              <a:buNone/>
            </a:pPr>
            <a:r>
              <a:rPr lang="en-US" sz="2800" dirty="0" smtClean="0"/>
              <a:t>In the third chamber was an Eagle with wings and feathers of air; he caused the inside of the cave to be infinite; around were numbers of Eagle-like men, who built palaces in the immense</a:t>
            </a:r>
            <a:r>
              <a:rPr lang="en-GB" sz="2800" dirty="0" smtClean="0"/>
              <a:t> cliffs.</a:t>
            </a:r>
          </a:p>
          <a:p>
            <a:pPr marL="0" indent="363538" algn="just">
              <a:buNone/>
            </a:pPr>
            <a:r>
              <a:rPr lang="en-US" sz="2800" dirty="0" smtClean="0"/>
              <a:t>In the fourth chamber were Lions of flaming fire, raging around &amp; melting the metals into living fluids.</a:t>
            </a:r>
          </a:p>
          <a:p>
            <a:pPr marL="0" indent="363538" algn="just">
              <a:buNone/>
            </a:pPr>
            <a:r>
              <a:rPr lang="en-US" sz="2800" dirty="0" smtClean="0"/>
              <a:t>In the fifth chamber were </a:t>
            </a:r>
            <a:r>
              <a:rPr lang="en-US" sz="2800" dirty="0" err="1" smtClean="0"/>
              <a:t>Unnam’d</a:t>
            </a:r>
            <a:r>
              <a:rPr lang="en-US" sz="2800" dirty="0" smtClean="0"/>
              <a:t> forms, which cast the metals into the expanse.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56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A memorable fancy</a:t>
            </a:r>
            <a:endParaRPr lang="en-GB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363538" algn="just">
              <a:buNone/>
            </a:pPr>
            <a:r>
              <a:rPr lang="en-US" sz="2800" dirty="0" smtClean="0"/>
              <a:t>There they were </a:t>
            </a:r>
            <a:r>
              <a:rPr lang="en-US" sz="2800" dirty="0" err="1" smtClean="0"/>
              <a:t>receiv’d</a:t>
            </a:r>
            <a:r>
              <a:rPr lang="en-US" sz="2800" dirty="0" smtClean="0"/>
              <a:t> by Men who occupied the sixth chamber, and took the forms of books &amp; were arranged in libraries.</a:t>
            </a:r>
          </a:p>
          <a:p>
            <a:pPr marL="0" indent="363538" algn="ctr">
              <a:buNone/>
            </a:pPr>
            <a:r>
              <a:rPr lang="en-US" sz="2800" dirty="0" smtClean="0"/>
              <a:t>………………………</a:t>
            </a:r>
          </a:p>
          <a:p>
            <a:pPr marL="0" indent="363538" algn="just">
              <a:buNone/>
            </a:pPr>
            <a:endParaRPr lang="en-US" sz="2800" dirty="0" smtClean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57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A memorable fancy </a:t>
            </a:r>
            <a:r>
              <a:rPr lang="en-US" sz="1200" dirty="0" smtClean="0">
                <a:latin typeface="+mj-lt"/>
              </a:rPr>
              <a:t>(page 1440)</a:t>
            </a:r>
            <a:endParaRPr lang="en-GB" sz="1200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363538" algn="ctr">
              <a:buNone/>
            </a:pPr>
            <a:r>
              <a:rPr lang="en-US" sz="2800" dirty="0" smtClean="0"/>
              <a:t>………………………</a:t>
            </a:r>
          </a:p>
          <a:p>
            <a:pPr marL="0" indent="363538" algn="just">
              <a:buNone/>
            </a:pPr>
            <a:r>
              <a:rPr lang="en-US" sz="2800" dirty="0" smtClean="0"/>
              <a:t>……I tell you, no virtue can exist without breaking these ten commandments. Jesus was all virtue, and acted from </a:t>
            </a:r>
            <a:r>
              <a:rPr lang="en-US" sz="2800" dirty="0" err="1" smtClean="0"/>
              <a:t>im</a:t>
            </a:r>
            <a:r>
              <a:rPr lang="en-US" sz="2000" dirty="0" smtClean="0">
                <a:latin typeface="+mn-lt"/>
              </a:rPr>
              <a:t>[PLATE 24]</a:t>
            </a:r>
            <a:r>
              <a:rPr lang="en-US" sz="2800" dirty="0" smtClean="0">
                <a:latin typeface="+mn-lt"/>
              </a:rPr>
              <a:t>pulse, not from rules.”</a:t>
            </a:r>
            <a:r>
              <a:rPr lang="en-US" sz="2800" dirty="0" smtClean="0"/>
              <a:t> </a:t>
            </a:r>
          </a:p>
          <a:p>
            <a:pPr marL="0" indent="363538" algn="ctr">
              <a:buNone/>
            </a:pPr>
            <a:r>
              <a:rPr lang="en-US" sz="2800" dirty="0" smtClean="0"/>
              <a:t>………………………</a:t>
            </a:r>
          </a:p>
          <a:p>
            <a:pPr marL="0" indent="363538" algn="just">
              <a:buNone/>
            </a:pPr>
            <a:endParaRPr lang="en-US" sz="2800" dirty="0" smtClean="0">
              <a:latin typeface="+mn-lt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90EEE636-0D01-4884-B344-1B93FEDBABC6}" type="slidenum">
              <a:rPr lang="en-GB" smtClean="0"/>
              <a:pPr/>
              <a:t>58</a:t>
            </a:fld>
            <a:endParaRPr lang="en-GB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Question</a:t>
            </a:r>
            <a:endParaRPr lang="en-US" altLang="zh-TW" dirty="0">
              <a:latin typeface="+mj-lt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TW" dirty="0" smtClean="0"/>
              <a:t>How would you define the English Romanticism?  Can you cite examples to support your explanation?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Page </a:t>
            </a:r>
            <a:fld id="{90EEE636-0D01-4884-B344-1B93FEDBABC6}" type="slidenum">
              <a:rPr lang="en-US" altLang="zh-TW" smtClean="0"/>
              <a:pPr/>
              <a:t>59</a:t>
            </a:fld>
            <a:endParaRPr lang="en-US" altLang="zh-TW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End</a:t>
            </a:r>
            <a:endParaRPr lang="en-GB" dirty="0">
              <a:latin typeface="+mj-lt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NUTN English Literature (II)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 Page </a:t>
            </a:r>
            <a:fld id="{D842D195-0E2E-4446-9F94-0A88B8E2B467}" type="slidenum">
              <a:rPr lang="en-US" altLang="zh-TW" smtClean="0"/>
              <a:pPr/>
              <a:t>60</a:t>
            </a:fld>
            <a:endParaRPr lang="en-US" altLang="zh-TW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YamatoPainting">
  <a:themeElements>
    <a:clrScheme name="行雲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英國文學專用">
      <a:majorFont>
        <a:latin typeface="Felix Titling"/>
        <a:ea typeface="微軟正黑體"/>
        <a:cs typeface=""/>
      </a:majorFont>
      <a:minorFont>
        <a:latin typeface="Book Antiqua"/>
        <a:ea typeface="微軟正黑體"/>
        <a:cs typeface=""/>
      </a:minorFont>
    </a:fontScheme>
    <a:fmtScheme name="Yamato Painting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100000"/>
              </a:schemeClr>
            </a:gs>
            <a:gs pos="100000">
              <a:schemeClr val="phClr">
                <a:tint val="100000"/>
                <a:shade val="20000"/>
              </a:schemeClr>
            </a:gs>
          </a:gsLst>
          <a:lin ang="5400000" scaled="1"/>
        </a:gradFill>
        <a:blipFill>
          <a:blip xmlns:r="http://schemas.openxmlformats.org/officeDocument/2006/relationships" r:embed="rId1">
            <a:duotone>
              <a:srgbClr val="000000"/>
              <a:schemeClr val="phClr">
                <a:tint val="100000"/>
              </a:schemeClr>
            </a:duotone>
          </a:blip>
          <a:tile tx="0" ty="0" sx="35000" sy="35000" flip="none" algn="tl"/>
        </a:blipFill>
      </a:fillStyleLst>
      <a:lnStyleLst>
        <a:ln w="9525" cap="flat" cmpd="sng" algn="ctr">
          <a:solidFill>
            <a:schemeClr val="phClr">
              <a:alpha val="60000"/>
            </a:schemeClr>
          </a:solidFill>
          <a:prstDash val="solid"/>
        </a:ln>
        <a:ln w="19525" cap="flat" cmpd="sng" algn="ctr">
          <a:solidFill>
            <a:schemeClr val="phClr">
              <a:alpha val="90000"/>
            </a:schemeClr>
          </a:solidFill>
          <a:prstDash val="solid"/>
        </a:ln>
        <a:ln w="3810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prst="angle"/>
            <a:bevelB w="304800" h="4445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glow rad="51600">
              <a:schemeClr val="phClr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>
            <a:shade val="90000"/>
          </a:schemeClr>
        </a:solidFill>
        <a:blipFill>
          <a:blip xmlns:r="http://schemas.openxmlformats.org/officeDocument/2006/relationships" r:embed="rId2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tile tx="0" ty="0" sx="120000" sy="120000" flip="xy" algn="t"/>
        </a:blipFill>
        <a:blipFill rotWithShape="0">
          <a:blip xmlns:r="http://schemas.openxmlformats.org/officeDocument/2006/relationships" r:embed="rId3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油漆風格</Template>
  <TotalTime>902</TotalTime>
  <Words>3306</Words>
  <Application>Microsoft Office PowerPoint</Application>
  <PresentationFormat>如螢幕大小 (4:3)</PresentationFormat>
  <Paragraphs>549</Paragraphs>
  <Slides>60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60</vt:i4>
      </vt:variant>
    </vt:vector>
  </HeadingPairs>
  <TitlesOfParts>
    <vt:vector size="61" baseType="lpstr">
      <vt:lpstr>YamatoPainting</vt:lpstr>
      <vt:lpstr>The  Romantic Period</vt:lpstr>
      <vt:lpstr>投影片 2</vt:lpstr>
      <vt:lpstr>Revolutions</vt:lpstr>
      <vt:lpstr>Question</vt:lpstr>
      <vt:lpstr>The Solitary Poet</vt:lpstr>
      <vt:lpstr>William Wordsworth</vt:lpstr>
      <vt:lpstr>投影片 7</vt:lpstr>
      <vt:lpstr>投影片 8</vt:lpstr>
      <vt:lpstr>Gothic Novels</vt:lpstr>
      <vt:lpstr>William Blake</vt:lpstr>
      <vt:lpstr>Songs of Innocence (1789)</vt:lpstr>
      <vt:lpstr>introduction</vt:lpstr>
      <vt:lpstr>introduction</vt:lpstr>
      <vt:lpstr>introduction</vt:lpstr>
      <vt:lpstr>The Lamb</vt:lpstr>
      <vt:lpstr>The Lamb</vt:lpstr>
      <vt:lpstr>The Lamb</vt:lpstr>
      <vt:lpstr>The Chimney sweeper</vt:lpstr>
      <vt:lpstr>The Chimney sweeper</vt:lpstr>
      <vt:lpstr>The Chimney sweeper</vt:lpstr>
      <vt:lpstr>The Divine image</vt:lpstr>
      <vt:lpstr>The Divine image</vt:lpstr>
      <vt:lpstr>The Divine image</vt:lpstr>
      <vt:lpstr>Holy thursday</vt:lpstr>
      <vt:lpstr>Holy thursday</vt:lpstr>
      <vt:lpstr>Nurse’s song</vt:lpstr>
      <vt:lpstr>Nurse’s song</vt:lpstr>
      <vt:lpstr>Songs of Experience (1794)</vt:lpstr>
      <vt:lpstr>投影片 29</vt:lpstr>
      <vt:lpstr>introduction</vt:lpstr>
      <vt:lpstr>introduction</vt:lpstr>
      <vt:lpstr>introduction</vt:lpstr>
      <vt:lpstr>Earth’s Answer</vt:lpstr>
      <vt:lpstr>Earth’s Answer</vt:lpstr>
      <vt:lpstr>Earth’s Answer</vt:lpstr>
      <vt:lpstr>Earth’s Answer</vt:lpstr>
      <vt:lpstr>Holy thursday</vt:lpstr>
      <vt:lpstr>Holy thursday</vt:lpstr>
      <vt:lpstr>The Chimney sweeper</vt:lpstr>
      <vt:lpstr>The Chimney sweeper</vt:lpstr>
      <vt:lpstr>The sick rose</vt:lpstr>
      <vt:lpstr>The Tyger</vt:lpstr>
      <vt:lpstr>The Tyger</vt:lpstr>
      <vt:lpstr>The Tyger</vt:lpstr>
      <vt:lpstr>London</vt:lpstr>
      <vt:lpstr>London</vt:lpstr>
      <vt:lpstr>The human abstract</vt:lpstr>
      <vt:lpstr>The human abstract</vt:lpstr>
      <vt:lpstr>The human abstract</vt:lpstr>
      <vt:lpstr>“The Marriage of Heaven and Hell”</vt:lpstr>
      <vt:lpstr>The Argument</vt:lpstr>
      <vt:lpstr>The voice of the devil</vt:lpstr>
      <vt:lpstr>The voice of the devil</vt:lpstr>
      <vt:lpstr>Proverbs of hell</vt:lpstr>
      <vt:lpstr>A memorable fancy</vt:lpstr>
      <vt:lpstr>A memorable fancy</vt:lpstr>
      <vt:lpstr>A memorable fancy</vt:lpstr>
      <vt:lpstr>A memorable fancy (page 1440)</vt:lpstr>
      <vt:lpstr>Question</vt:lpstr>
      <vt:lpstr>The End</vt:lpstr>
    </vt:vector>
  </TitlesOfParts>
  <Company>CMT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Romantic Period</dc:title>
  <dc:creator>user</dc:creator>
  <cp:lastModifiedBy>Windows User</cp:lastModifiedBy>
  <cp:revision>65</cp:revision>
  <dcterms:created xsi:type="dcterms:W3CDTF">2009-02-17T16:13:02Z</dcterms:created>
  <dcterms:modified xsi:type="dcterms:W3CDTF">2009-09-03T05:32:25Z</dcterms:modified>
</cp:coreProperties>
</file>